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19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bg object 16"/>
          <p:cNvPicPr/>
          <p:nvPr/>
        </p:nvPicPr>
        <p:blipFill>
          <a:blip r:embed="rId14"/>
          <a:stretch/>
        </p:blipFill>
        <p:spPr>
          <a:xfrm>
            <a:off x="8151840" y="0"/>
            <a:ext cx="990360" cy="6856200"/>
          </a:xfrm>
          <a:prstGeom prst="rect">
            <a:avLst/>
          </a:prstGeom>
          <a:ln w="0">
            <a:noFill/>
          </a:ln>
        </p:spPr>
      </p:pic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istruzione.it/iscrizionionlin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mjv9AFiy0k" TargetMode="External"/><Relationship Id="rId2" Type="http://schemas.openxmlformats.org/officeDocument/2006/relationships/hyperlink" Target="http://www.icpinerolo2.edu.i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object 3"/>
          <p:cNvPicPr/>
          <p:nvPr/>
        </p:nvPicPr>
        <p:blipFill>
          <a:blip r:embed="rId2"/>
          <a:stretch/>
        </p:blipFill>
        <p:spPr>
          <a:xfrm>
            <a:off x="792000" y="326520"/>
            <a:ext cx="1529640" cy="1534320"/>
          </a:xfrm>
          <a:prstGeom prst="rect">
            <a:avLst/>
          </a:prstGeom>
          <a:ln w="0">
            <a:noFill/>
          </a:ln>
        </p:spPr>
      </p:pic>
      <p:pic>
        <p:nvPicPr>
          <p:cNvPr id="235" name="object 4"/>
          <p:cNvPicPr/>
          <p:nvPr/>
        </p:nvPicPr>
        <p:blipFill>
          <a:blip r:embed="rId3"/>
          <a:stretch/>
        </p:blipFill>
        <p:spPr>
          <a:xfrm>
            <a:off x="2223360" y="1117080"/>
            <a:ext cx="5282280" cy="376560"/>
          </a:xfrm>
          <a:prstGeom prst="rect">
            <a:avLst/>
          </a:prstGeom>
          <a:ln w="0">
            <a:noFill/>
          </a:ln>
        </p:spPr>
      </p:pic>
      <p:pic>
        <p:nvPicPr>
          <p:cNvPr id="236" name="object 5"/>
          <p:cNvPicPr/>
          <p:nvPr/>
        </p:nvPicPr>
        <p:blipFill>
          <a:blip r:embed="rId4"/>
          <a:stretch/>
        </p:blipFill>
        <p:spPr>
          <a:xfrm>
            <a:off x="4398120" y="1116360"/>
            <a:ext cx="3108600" cy="378360"/>
          </a:xfrm>
          <a:prstGeom prst="rect">
            <a:avLst/>
          </a:prstGeom>
          <a:ln w="0">
            <a:noFill/>
          </a:ln>
        </p:spPr>
      </p:pic>
      <p:pic>
        <p:nvPicPr>
          <p:cNvPr id="237" name="object 6"/>
          <p:cNvPicPr/>
          <p:nvPr/>
        </p:nvPicPr>
        <p:blipFill>
          <a:blip r:embed="rId5"/>
          <a:stretch/>
        </p:blipFill>
        <p:spPr>
          <a:xfrm>
            <a:off x="2222280" y="1115640"/>
            <a:ext cx="2036520" cy="362880"/>
          </a:xfrm>
          <a:prstGeom prst="rect">
            <a:avLst/>
          </a:prstGeom>
          <a:ln w="0">
            <a:noFill/>
          </a:ln>
        </p:spPr>
      </p:pic>
      <p:pic>
        <p:nvPicPr>
          <p:cNvPr id="238" name="object 7"/>
          <p:cNvPicPr/>
          <p:nvPr/>
        </p:nvPicPr>
        <p:blipFill>
          <a:blip r:embed="rId6"/>
          <a:stretch/>
        </p:blipFill>
        <p:spPr>
          <a:xfrm>
            <a:off x="3513960" y="1726560"/>
            <a:ext cx="2767320" cy="3765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5990760" y="1755720"/>
            <a:ext cx="290880" cy="316440"/>
          </a:xfrm>
          <a:custGeom>
            <a:avLst/>
            <a:gdLst/>
            <a:ahLst/>
            <a:cxnLst/>
            <a:rect l="l" t="t" r="r" b="b"/>
            <a:pathLst>
              <a:path w="292735" h="318135">
                <a:moveTo>
                  <a:pt x="273558" y="0"/>
                </a:moveTo>
                <a:lnTo>
                  <a:pt x="286258" y="0"/>
                </a:lnTo>
                <a:lnTo>
                  <a:pt x="292608" y="4190"/>
                </a:lnTo>
                <a:lnTo>
                  <a:pt x="292608" y="12318"/>
                </a:lnTo>
                <a:lnTo>
                  <a:pt x="292608" y="18414"/>
                </a:lnTo>
                <a:lnTo>
                  <a:pt x="261112" y="26542"/>
                </a:lnTo>
                <a:lnTo>
                  <a:pt x="254000" y="27304"/>
                </a:lnTo>
                <a:lnTo>
                  <a:pt x="212465" y="65901"/>
                </a:lnTo>
                <a:lnTo>
                  <a:pt x="187499" y="101282"/>
                </a:lnTo>
                <a:lnTo>
                  <a:pt x="164129" y="136854"/>
                </a:lnTo>
                <a:lnTo>
                  <a:pt x="142367" y="172592"/>
                </a:lnTo>
                <a:lnTo>
                  <a:pt x="122551" y="207095"/>
                </a:lnTo>
                <a:lnTo>
                  <a:pt x="99968" y="252192"/>
                </a:lnTo>
                <a:lnTo>
                  <a:pt x="97155" y="262763"/>
                </a:lnTo>
                <a:lnTo>
                  <a:pt x="97155" y="264160"/>
                </a:lnTo>
                <a:lnTo>
                  <a:pt x="97917" y="264922"/>
                </a:lnTo>
                <a:lnTo>
                  <a:pt x="99695" y="264922"/>
                </a:lnTo>
                <a:lnTo>
                  <a:pt x="100837" y="264922"/>
                </a:lnTo>
                <a:lnTo>
                  <a:pt x="107696" y="264160"/>
                </a:lnTo>
                <a:lnTo>
                  <a:pt x="120142" y="262763"/>
                </a:lnTo>
                <a:lnTo>
                  <a:pt x="127381" y="261874"/>
                </a:lnTo>
                <a:lnTo>
                  <a:pt x="133604" y="261492"/>
                </a:lnTo>
                <a:lnTo>
                  <a:pt x="138811" y="261492"/>
                </a:lnTo>
                <a:lnTo>
                  <a:pt x="149098" y="261492"/>
                </a:lnTo>
                <a:lnTo>
                  <a:pt x="154178" y="265429"/>
                </a:lnTo>
                <a:lnTo>
                  <a:pt x="154178" y="273430"/>
                </a:lnTo>
                <a:lnTo>
                  <a:pt x="154178" y="280542"/>
                </a:lnTo>
                <a:lnTo>
                  <a:pt x="148844" y="284606"/>
                </a:lnTo>
                <a:lnTo>
                  <a:pt x="108860" y="289186"/>
                </a:lnTo>
                <a:lnTo>
                  <a:pt x="58326" y="299854"/>
                </a:lnTo>
                <a:lnTo>
                  <a:pt x="27247" y="311592"/>
                </a:lnTo>
                <a:lnTo>
                  <a:pt x="19637" y="315007"/>
                </a:lnTo>
                <a:lnTo>
                  <a:pt x="14241" y="317065"/>
                </a:lnTo>
                <a:lnTo>
                  <a:pt x="11049" y="317753"/>
                </a:lnTo>
                <a:lnTo>
                  <a:pt x="3683" y="317753"/>
                </a:lnTo>
                <a:lnTo>
                  <a:pt x="0" y="314070"/>
                </a:lnTo>
                <a:lnTo>
                  <a:pt x="0" y="306577"/>
                </a:lnTo>
                <a:lnTo>
                  <a:pt x="0" y="301625"/>
                </a:lnTo>
                <a:lnTo>
                  <a:pt x="45593" y="277622"/>
                </a:lnTo>
                <a:lnTo>
                  <a:pt x="47781" y="274292"/>
                </a:lnTo>
                <a:lnTo>
                  <a:pt x="50530" y="268700"/>
                </a:lnTo>
                <a:lnTo>
                  <a:pt x="53826" y="260869"/>
                </a:lnTo>
                <a:lnTo>
                  <a:pt x="57658" y="250825"/>
                </a:lnTo>
                <a:lnTo>
                  <a:pt x="77186" y="209250"/>
                </a:lnTo>
                <a:lnTo>
                  <a:pt x="102060" y="164353"/>
                </a:lnTo>
                <a:lnTo>
                  <a:pt x="132292" y="116147"/>
                </a:lnTo>
                <a:lnTo>
                  <a:pt x="167894" y="64642"/>
                </a:lnTo>
                <a:lnTo>
                  <a:pt x="173482" y="56895"/>
                </a:lnTo>
                <a:lnTo>
                  <a:pt x="177037" y="51942"/>
                </a:lnTo>
                <a:lnTo>
                  <a:pt x="178435" y="49656"/>
                </a:lnTo>
                <a:lnTo>
                  <a:pt x="176530" y="49911"/>
                </a:lnTo>
                <a:lnTo>
                  <a:pt x="172466" y="51053"/>
                </a:lnTo>
                <a:lnTo>
                  <a:pt x="165862" y="53848"/>
                </a:lnTo>
                <a:lnTo>
                  <a:pt x="156718" y="58292"/>
                </a:lnTo>
                <a:lnTo>
                  <a:pt x="151637" y="60578"/>
                </a:lnTo>
                <a:lnTo>
                  <a:pt x="147574" y="61467"/>
                </a:lnTo>
                <a:lnTo>
                  <a:pt x="144145" y="60960"/>
                </a:lnTo>
                <a:lnTo>
                  <a:pt x="139192" y="59309"/>
                </a:lnTo>
                <a:lnTo>
                  <a:pt x="136779" y="55879"/>
                </a:lnTo>
                <a:lnTo>
                  <a:pt x="136779" y="50926"/>
                </a:lnTo>
                <a:lnTo>
                  <a:pt x="136779" y="45212"/>
                </a:lnTo>
                <a:lnTo>
                  <a:pt x="181721" y="20764"/>
                </a:lnTo>
                <a:lnTo>
                  <a:pt x="225425" y="7747"/>
                </a:lnTo>
                <a:lnTo>
                  <a:pt x="264537" y="496"/>
                </a:lnTo>
                <a:lnTo>
                  <a:pt x="273558" y="0"/>
                </a:lnTo>
                <a:close/>
              </a:path>
            </a:pathLst>
          </a:custGeom>
          <a:noFill/>
          <a:ln w="3240">
            <a:solidFill>
              <a:srgbClr val="446A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0" name="object 9"/>
          <p:cNvPicPr/>
          <p:nvPr/>
        </p:nvPicPr>
        <p:blipFill>
          <a:blip r:embed="rId7"/>
          <a:stretch/>
        </p:blipFill>
        <p:spPr>
          <a:xfrm>
            <a:off x="3513240" y="1725840"/>
            <a:ext cx="2214720" cy="378360"/>
          </a:xfrm>
          <a:prstGeom prst="rect">
            <a:avLst/>
          </a:prstGeom>
          <a:ln w="0">
            <a:noFill/>
          </a:ln>
        </p:spPr>
      </p:pic>
      <p:sp>
        <p:nvSpPr>
          <p:cNvPr id="241" name="CustomShape 2"/>
          <p:cNvSpPr/>
          <p:nvPr/>
        </p:nvSpPr>
        <p:spPr>
          <a:xfrm>
            <a:off x="5829120" y="1755720"/>
            <a:ext cx="290880" cy="316440"/>
          </a:xfrm>
          <a:custGeom>
            <a:avLst/>
            <a:gdLst/>
            <a:ahLst/>
            <a:cxnLst/>
            <a:rect l="l" t="t" r="r" b="b"/>
            <a:pathLst>
              <a:path w="292735" h="318135">
                <a:moveTo>
                  <a:pt x="273557" y="0"/>
                </a:moveTo>
                <a:lnTo>
                  <a:pt x="286257" y="0"/>
                </a:lnTo>
                <a:lnTo>
                  <a:pt x="292607" y="4190"/>
                </a:lnTo>
                <a:lnTo>
                  <a:pt x="292607" y="12318"/>
                </a:lnTo>
                <a:lnTo>
                  <a:pt x="292607" y="18414"/>
                </a:lnTo>
                <a:lnTo>
                  <a:pt x="261112" y="26542"/>
                </a:lnTo>
                <a:lnTo>
                  <a:pt x="254000" y="27304"/>
                </a:lnTo>
                <a:lnTo>
                  <a:pt x="212465" y="65901"/>
                </a:lnTo>
                <a:lnTo>
                  <a:pt x="187499" y="101282"/>
                </a:lnTo>
                <a:lnTo>
                  <a:pt x="164129" y="136854"/>
                </a:lnTo>
                <a:lnTo>
                  <a:pt x="142366" y="172592"/>
                </a:lnTo>
                <a:lnTo>
                  <a:pt x="122551" y="207095"/>
                </a:lnTo>
                <a:lnTo>
                  <a:pt x="99968" y="252192"/>
                </a:lnTo>
                <a:lnTo>
                  <a:pt x="97154" y="262763"/>
                </a:lnTo>
                <a:lnTo>
                  <a:pt x="97154" y="264160"/>
                </a:lnTo>
                <a:lnTo>
                  <a:pt x="97916" y="264922"/>
                </a:lnTo>
                <a:lnTo>
                  <a:pt x="99694" y="264922"/>
                </a:lnTo>
                <a:lnTo>
                  <a:pt x="100837" y="264922"/>
                </a:lnTo>
                <a:lnTo>
                  <a:pt x="107695" y="264160"/>
                </a:lnTo>
                <a:lnTo>
                  <a:pt x="120141" y="262763"/>
                </a:lnTo>
                <a:lnTo>
                  <a:pt x="127380" y="261874"/>
                </a:lnTo>
                <a:lnTo>
                  <a:pt x="133603" y="261492"/>
                </a:lnTo>
                <a:lnTo>
                  <a:pt x="138811" y="261492"/>
                </a:lnTo>
                <a:lnTo>
                  <a:pt x="149098" y="261492"/>
                </a:lnTo>
                <a:lnTo>
                  <a:pt x="154177" y="265429"/>
                </a:lnTo>
                <a:lnTo>
                  <a:pt x="154177" y="273430"/>
                </a:lnTo>
                <a:lnTo>
                  <a:pt x="154177" y="280542"/>
                </a:lnTo>
                <a:lnTo>
                  <a:pt x="148843" y="284606"/>
                </a:lnTo>
                <a:lnTo>
                  <a:pt x="108860" y="289186"/>
                </a:lnTo>
                <a:lnTo>
                  <a:pt x="58326" y="299854"/>
                </a:lnTo>
                <a:lnTo>
                  <a:pt x="27247" y="311592"/>
                </a:lnTo>
                <a:lnTo>
                  <a:pt x="19637" y="315007"/>
                </a:lnTo>
                <a:lnTo>
                  <a:pt x="14241" y="317065"/>
                </a:lnTo>
                <a:lnTo>
                  <a:pt x="11049" y="317753"/>
                </a:lnTo>
                <a:lnTo>
                  <a:pt x="3682" y="317753"/>
                </a:lnTo>
                <a:lnTo>
                  <a:pt x="0" y="314070"/>
                </a:lnTo>
                <a:lnTo>
                  <a:pt x="0" y="306577"/>
                </a:lnTo>
                <a:lnTo>
                  <a:pt x="0" y="301625"/>
                </a:lnTo>
                <a:lnTo>
                  <a:pt x="45592" y="277622"/>
                </a:lnTo>
                <a:lnTo>
                  <a:pt x="47781" y="274292"/>
                </a:lnTo>
                <a:lnTo>
                  <a:pt x="50530" y="268700"/>
                </a:lnTo>
                <a:lnTo>
                  <a:pt x="53826" y="260869"/>
                </a:lnTo>
                <a:lnTo>
                  <a:pt x="57657" y="250825"/>
                </a:lnTo>
                <a:lnTo>
                  <a:pt x="77186" y="209250"/>
                </a:lnTo>
                <a:lnTo>
                  <a:pt x="102060" y="164353"/>
                </a:lnTo>
                <a:lnTo>
                  <a:pt x="132292" y="116147"/>
                </a:lnTo>
                <a:lnTo>
                  <a:pt x="167893" y="64642"/>
                </a:lnTo>
                <a:lnTo>
                  <a:pt x="173481" y="56895"/>
                </a:lnTo>
                <a:lnTo>
                  <a:pt x="177037" y="51942"/>
                </a:lnTo>
                <a:lnTo>
                  <a:pt x="178435" y="49656"/>
                </a:lnTo>
                <a:lnTo>
                  <a:pt x="176529" y="49911"/>
                </a:lnTo>
                <a:lnTo>
                  <a:pt x="172465" y="51053"/>
                </a:lnTo>
                <a:lnTo>
                  <a:pt x="165862" y="53848"/>
                </a:lnTo>
                <a:lnTo>
                  <a:pt x="156717" y="58292"/>
                </a:lnTo>
                <a:lnTo>
                  <a:pt x="151637" y="60578"/>
                </a:lnTo>
                <a:lnTo>
                  <a:pt x="147574" y="61467"/>
                </a:lnTo>
                <a:lnTo>
                  <a:pt x="144144" y="60960"/>
                </a:lnTo>
                <a:lnTo>
                  <a:pt x="139191" y="59309"/>
                </a:lnTo>
                <a:lnTo>
                  <a:pt x="136778" y="55879"/>
                </a:lnTo>
                <a:lnTo>
                  <a:pt x="136778" y="50926"/>
                </a:lnTo>
                <a:lnTo>
                  <a:pt x="136778" y="45212"/>
                </a:lnTo>
                <a:lnTo>
                  <a:pt x="181721" y="20764"/>
                </a:lnTo>
                <a:lnTo>
                  <a:pt x="225425" y="7747"/>
                </a:lnTo>
                <a:lnTo>
                  <a:pt x="264537" y="496"/>
                </a:lnTo>
                <a:lnTo>
                  <a:pt x="273557" y="0"/>
                </a:lnTo>
                <a:close/>
              </a:path>
            </a:pathLst>
          </a:custGeom>
          <a:noFill/>
          <a:ln w="3240">
            <a:solidFill>
              <a:srgbClr val="446A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CustomShape 3"/>
          <p:cNvSpPr/>
          <p:nvPr/>
        </p:nvSpPr>
        <p:spPr>
          <a:xfrm>
            <a:off x="432000" y="2530800"/>
            <a:ext cx="3886560" cy="142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8920" rIns="0" bIns="0">
            <a:noAutofit/>
          </a:bodyPr>
          <a:lstStyle/>
          <a:p>
            <a:pPr marL="800280">
              <a:lnSpc>
                <a:spcPct val="100000"/>
              </a:lnSpc>
            </a:pPr>
            <a:r>
              <a:rPr lang="it-IT" sz="2600" b="0" strike="noStrike" spc="-1">
                <a:solidFill>
                  <a:srgbClr val="000000"/>
                </a:solidFill>
                <a:latin typeface="CaIMBRA"/>
                <a:ea typeface="DejaVu Sans"/>
              </a:rPr>
              <a:t>  Incontro</a:t>
            </a:r>
            <a:endParaRPr lang="it-IT" sz="26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600" b="0" strike="noStrike" spc="-1">
                <a:solidFill>
                  <a:srgbClr val="000000"/>
                </a:solidFill>
                <a:latin typeface="CaIMBRA"/>
                <a:ea typeface="DejaVu Sans"/>
              </a:rPr>
              <a:t>     futuri</a:t>
            </a:r>
            <a:r>
              <a:rPr lang="it-IT" sz="2600" b="0" strike="noStrike" spc="-3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600" b="0" strike="noStrike" spc="-1">
                <a:solidFill>
                  <a:srgbClr val="000000"/>
                </a:solidFill>
                <a:latin typeface="CaIMBRA"/>
                <a:ea typeface="DejaVu Sans"/>
              </a:rPr>
              <a:t>nuovi</a:t>
            </a:r>
            <a:r>
              <a:rPr lang="it-IT" sz="2600" b="0" strike="noStrike" spc="-4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600" b="0" strike="noStrike" spc="-1">
                <a:solidFill>
                  <a:srgbClr val="000000"/>
                </a:solidFill>
                <a:latin typeface="CaIMBRA"/>
                <a:ea typeface="DejaVu Sans"/>
              </a:rPr>
              <a:t>iscritti</a:t>
            </a:r>
            <a:endParaRPr lang="it-IT" sz="2600" b="0" strike="noStrike" spc="-1">
              <a:latin typeface="Arial"/>
            </a:endParaRPr>
          </a:p>
          <a:p>
            <a:pPr marL="584280">
              <a:lnSpc>
                <a:spcPct val="100000"/>
              </a:lnSpc>
            </a:pPr>
            <a:r>
              <a:rPr lang="it-IT" sz="2600" b="1" u="heavy" strike="noStrike" spc="-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CaIMBRA"/>
                <a:ea typeface="DejaVu Sans"/>
              </a:rPr>
              <a:t>Scuola</a:t>
            </a:r>
            <a:r>
              <a:rPr lang="it-IT" sz="2600" b="1" u="heavy" strike="noStrike" spc="-35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600" b="1" u="heavy" strike="noStrike" spc="-1">
                <a:solidFill>
                  <a:srgbClr val="000000"/>
                </a:solidFill>
                <a:uFill>
                  <a:solidFill>
                    <a:srgbClr val="FF0000"/>
                  </a:solidFill>
                </a:uFill>
                <a:latin typeface="CaIMBRA"/>
                <a:ea typeface="DejaVu Sans"/>
              </a:rPr>
              <a:t>Primaria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243" name="CustomShape 4"/>
          <p:cNvSpPr/>
          <p:nvPr/>
        </p:nvSpPr>
        <p:spPr>
          <a:xfrm>
            <a:off x="864000" y="5137920"/>
            <a:ext cx="5985000" cy="62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Dirigente</a:t>
            </a:r>
            <a:r>
              <a:rPr lang="it-IT" sz="2000" b="1" u="heavy" strike="noStrike" spc="-4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Scolastica:</a:t>
            </a:r>
            <a:r>
              <a:rPr lang="it-IT" sz="2000" b="1" u="heavy" strike="noStrike" spc="-5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Prof.ssa</a:t>
            </a:r>
            <a:r>
              <a:rPr lang="it-IT" sz="2000" b="1" u="heavy" strike="noStrike" spc="-1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Patrizia</a:t>
            </a:r>
            <a:r>
              <a:rPr lang="it-IT" sz="2000" b="1" u="heavy" strike="noStrike" spc="-2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mic Sans MS"/>
                <a:ea typeface="DejaVu Sans"/>
              </a:rPr>
              <a:t>Palagonia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244" name="Immagine 120"/>
          <p:cNvPicPr/>
          <p:nvPr/>
        </p:nvPicPr>
        <p:blipFill>
          <a:blip r:embed="rId8"/>
          <a:stretch/>
        </p:blipFill>
        <p:spPr>
          <a:xfrm>
            <a:off x="4913640" y="2754000"/>
            <a:ext cx="2788920" cy="163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360000" y="478080"/>
            <a:ext cx="7317720" cy="19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noAutofit/>
          </a:bodyPr>
          <a:lstStyle/>
          <a:p>
            <a:pPr marL="12600" indent="27360" algn="just">
              <a:lnSpc>
                <a:spcPct val="99000"/>
              </a:lnSpc>
              <a:tabLst>
                <a:tab pos="0" algn="l"/>
              </a:tabLst>
            </a:pPr>
            <a:r>
              <a:rPr lang="it-IT" sz="2800" b="0" strike="noStrike" spc="-94">
                <a:solidFill>
                  <a:srgbClr val="006600"/>
                </a:solidFill>
                <a:latin typeface="Caimbra"/>
                <a:ea typeface="DejaVu Sans"/>
              </a:rPr>
              <a:t>I </a:t>
            </a:r>
            <a:r>
              <a:rPr lang="it-IT" sz="2800" b="0" strike="noStrike" spc="38">
                <a:solidFill>
                  <a:srgbClr val="006600"/>
                </a:solidFill>
                <a:latin typeface="Caimbra"/>
                <a:ea typeface="DejaVu Sans"/>
              </a:rPr>
              <a:t>bambini </a:t>
            </a:r>
            <a:r>
              <a:rPr lang="it-IT" sz="2800" b="0" strike="noStrike" spc="-1">
                <a:solidFill>
                  <a:srgbClr val="006600"/>
                </a:solidFill>
                <a:latin typeface="Caimbra"/>
                <a:ea typeface="DejaVu Sans"/>
              </a:rPr>
              <a:t>sono </a:t>
            </a:r>
            <a:r>
              <a:rPr lang="it-IT" sz="2800" b="0" strike="noStrike" spc="-21">
                <a:solidFill>
                  <a:srgbClr val="006600"/>
                </a:solidFill>
                <a:latin typeface="Caimbra"/>
                <a:ea typeface="DejaVu Sans"/>
              </a:rPr>
              <a:t>il </a:t>
            </a:r>
            <a:r>
              <a:rPr lang="it-IT" sz="2800" b="0" strike="noStrike" spc="41">
                <a:solidFill>
                  <a:srgbClr val="006600"/>
                </a:solidFill>
                <a:latin typeface="Caimbra"/>
                <a:ea typeface="DejaVu Sans"/>
              </a:rPr>
              <a:t>nostro </a:t>
            </a:r>
            <a:r>
              <a:rPr lang="it-IT" sz="2800" b="0" strike="noStrike" spc="72">
                <a:solidFill>
                  <a:srgbClr val="006600"/>
                </a:solidFill>
                <a:latin typeface="Caimbra"/>
                <a:ea typeface="DejaVu Sans"/>
              </a:rPr>
              <a:t>futuro </a:t>
            </a:r>
            <a:r>
              <a:rPr lang="it-IT" sz="2800" b="0" strike="noStrike" spc="-15">
                <a:solidFill>
                  <a:srgbClr val="006600"/>
                </a:solidFill>
                <a:latin typeface="Caimbra"/>
                <a:ea typeface="DejaVu Sans"/>
              </a:rPr>
              <a:t>e </a:t>
            </a:r>
            <a:r>
              <a:rPr lang="it-IT" sz="2800" b="0" strike="noStrike" spc="18">
                <a:solidFill>
                  <a:srgbClr val="006600"/>
                </a:solidFill>
                <a:latin typeface="Caimbra"/>
                <a:ea typeface="DejaVu Sans"/>
              </a:rPr>
              <a:t>la </a:t>
            </a:r>
            <a:r>
              <a:rPr lang="it-IT" sz="2800" b="0" strike="noStrike" spc="21">
                <a:solidFill>
                  <a:srgbClr val="006600"/>
                </a:solidFill>
                <a:latin typeface="Caimbra"/>
                <a:ea typeface="DejaVu Sans"/>
              </a:rPr>
              <a:t>ragione </a:t>
            </a:r>
            <a:r>
              <a:rPr lang="it-IT" sz="2800" b="0" strike="noStrike" spc="-780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72">
                <a:solidFill>
                  <a:srgbClr val="006600"/>
                </a:solidFill>
                <a:latin typeface="Caimbra"/>
                <a:ea typeface="DejaVu Sans"/>
              </a:rPr>
              <a:t>più</a:t>
            </a:r>
            <a:r>
              <a:rPr lang="it-IT" sz="2800" b="0" strike="noStrike" spc="-2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52">
                <a:solidFill>
                  <a:srgbClr val="006600"/>
                </a:solidFill>
                <a:latin typeface="Caimbra"/>
                <a:ea typeface="DejaVu Sans"/>
              </a:rPr>
              <a:t>profonda</a:t>
            </a:r>
            <a:r>
              <a:rPr lang="it-IT" sz="2800" b="0" strike="noStrike" spc="-4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86">
                <a:solidFill>
                  <a:srgbClr val="006600"/>
                </a:solidFill>
                <a:latin typeface="Caimbra"/>
                <a:ea typeface="DejaVu Sans"/>
              </a:rPr>
              <a:t>per</a:t>
            </a:r>
            <a:r>
              <a:rPr lang="it-IT" sz="2800" b="0" strike="noStrike" spc="-35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41">
                <a:solidFill>
                  <a:srgbClr val="006600"/>
                </a:solidFill>
                <a:latin typeface="Caimbra"/>
                <a:ea typeface="DejaVu Sans"/>
              </a:rPr>
              <a:t>conservare</a:t>
            </a:r>
            <a:r>
              <a:rPr lang="it-IT" sz="2800" b="0" strike="noStrike" spc="-4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-15">
                <a:solidFill>
                  <a:srgbClr val="006600"/>
                </a:solidFill>
                <a:latin typeface="Caimbra"/>
                <a:ea typeface="DejaVu Sans"/>
              </a:rPr>
              <a:t>e</a:t>
            </a:r>
            <a:r>
              <a:rPr lang="it-IT" sz="2800" b="0" strike="noStrike" spc="-9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21">
                <a:solidFill>
                  <a:srgbClr val="006600"/>
                </a:solidFill>
                <a:latin typeface="Caimbra"/>
                <a:ea typeface="DejaVu Sans"/>
              </a:rPr>
              <a:t>migliorare</a:t>
            </a:r>
            <a:r>
              <a:rPr lang="it-IT" sz="2800" b="0" strike="noStrike" spc="-35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18">
                <a:solidFill>
                  <a:srgbClr val="006600"/>
                </a:solidFill>
                <a:latin typeface="Caimbra"/>
                <a:ea typeface="DejaVu Sans"/>
              </a:rPr>
              <a:t>la </a:t>
            </a:r>
            <a:r>
              <a:rPr lang="it-IT" sz="2800" b="0" strike="noStrike" spc="-786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1">
                <a:solidFill>
                  <a:srgbClr val="006600"/>
                </a:solidFill>
                <a:latin typeface="Caimbra"/>
                <a:ea typeface="DejaVu Sans"/>
              </a:rPr>
              <a:t>vita</a:t>
            </a:r>
            <a:r>
              <a:rPr lang="it-IT" sz="2800" b="0" strike="noStrike" spc="-2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52">
                <a:solidFill>
                  <a:srgbClr val="006600"/>
                </a:solidFill>
                <a:latin typeface="Caimbra"/>
                <a:ea typeface="DejaVu Sans"/>
              </a:rPr>
              <a:t>comune</a:t>
            </a:r>
            <a:r>
              <a:rPr lang="it-IT" sz="2800" b="0" strike="noStrike" spc="-26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12">
                <a:solidFill>
                  <a:srgbClr val="006600"/>
                </a:solidFill>
                <a:latin typeface="Caimbra"/>
                <a:ea typeface="DejaVu Sans"/>
              </a:rPr>
              <a:t>sul</a:t>
            </a:r>
            <a:r>
              <a:rPr lang="it-IT" sz="2800" b="0" strike="noStrike" spc="-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41">
                <a:solidFill>
                  <a:srgbClr val="006600"/>
                </a:solidFill>
                <a:latin typeface="Caimbra"/>
                <a:ea typeface="DejaVu Sans"/>
              </a:rPr>
              <a:t>nostro</a:t>
            </a:r>
            <a:r>
              <a:rPr lang="it-IT" sz="2800" b="0" strike="noStrike" spc="-21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800" b="0" strike="noStrike" spc="-1">
                <a:solidFill>
                  <a:srgbClr val="006600"/>
                </a:solidFill>
                <a:latin typeface="Caimbra"/>
                <a:ea typeface="DejaVu Sans"/>
              </a:rPr>
              <a:t>pianeta.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273" name="object 7"/>
          <p:cNvPicPr/>
          <p:nvPr/>
        </p:nvPicPr>
        <p:blipFill>
          <a:blip r:embed="rId2"/>
          <a:stretch/>
        </p:blipFill>
        <p:spPr>
          <a:xfrm>
            <a:off x="3229200" y="2685240"/>
            <a:ext cx="3101040" cy="3150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object 3"/>
          <p:cNvPicPr/>
          <p:nvPr/>
        </p:nvPicPr>
        <p:blipFill>
          <a:blip r:embed="rId2"/>
          <a:stretch/>
        </p:blipFill>
        <p:spPr>
          <a:xfrm>
            <a:off x="2126160" y="730080"/>
            <a:ext cx="6362280" cy="4219560"/>
          </a:xfrm>
          <a:prstGeom prst="rect">
            <a:avLst/>
          </a:prstGeom>
          <a:ln w="0">
            <a:noFill/>
          </a:ln>
        </p:spPr>
      </p:pic>
      <p:pic>
        <p:nvPicPr>
          <p:cNvPr id="275" name="object 4"/>
          <p:cNvPicPr/>
          <p:nvPr/>
        </p:nvPicPr>
        <p:blipFill>
          <a:blip r:embed="rId3"/>
          <a:stretch/>
        </p:blipFill>
        <p:spPr>
          <a:xfrm>
            <a:off x="480960" y="542520"/>
            <a:ext cx="3533040" cy="322200"/>
          </a:xfrm>
          <a:prstGeom prst="rect">
            <a:avLst/>
          </a:prstGeom>
          <a:ln w="0">
            <a:noFill/>
          </a:ln>
        </p:spPr>
      </p:pic>
      <p:pic>
        <p:nvPicPr>
          <p:cNvPr id="276" name="object 5"/>
          <p:cNvPicPr/>
          <p:nvPr/>
        </p:nvPicPr>
        <p:blipFill>
          <a:blip r:embed="rId4"/>
          <a:stretch/>
        </p:blipFill>
        <p:spPr>
          <a:xfrm>
            <a:off x="513360" y="1060560"/>
            <a:ext cx="1857600" cy="307080"/>
          </a:xfrm>
          <a:prstGeom prst="rect">
            <a:avLst/>
          </a:prstGeom>
          <a:ln w="0"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536040" y="4130280"/>
            <a:ext cx="6195960" cy="22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8920" rIns="0" bIns="0">
            <a:noAutofit/>
          </a:bodyPr>
          <a:lstStyle/>
          <a:p>
            <a:pPr marL="12600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INSEGNANTI</a:t>
            </a:r>
            <a:r>
              <a:rPr lang="it-IT" sz="2000" b="0" strike="noStrike" spc="-46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CURRICOLARI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25000"/>
              </a:lnSpc>
            </a:pP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INSEGNANTI</a:t>
            </a:r>
            <a:r>
              <a:rPr lang="it-IT" sz="2000" b="0" strike="noStrike" spc="-46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DI</a:t>
            </a:r>
            <a:r>
              <a:rPr lang="it-IT" sz="2000" b="0" strike="noStrike" spc="-35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POTENZIAMENTO </a:t>
            </a:r>
            <a:r>
              <a:rPr lang="it-IT" sz="2000" b="0" strike="noStrike" spc="-846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25000"/>
              </a:lnSpc>
            </a:pP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INSEGNANTI</a:t>
            </a:r>
            <a:r>
              <a:rPr lang="it-IT" sz="2000" b="0" strike="noStrike" spc="-41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DI</a:t>
            </a:r>
            <a:r>
              <a:rPr lang="it-IT" sz="2000" b="0" strike="noStrike" spc="-21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SOSTEGNO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N°</a:t>
            </a:r>
            <a:r>
              <a:rPr lang="it-IT" sz="2000" b="0" strike="noStrike" spc="-15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1</a:t>
            </a:r>
            <a:r>
              <a:rPr lang="it-IT" sz="2000" b="0" strike="noStrike" spc="-7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INSEGNANTE</a:t>
            </a:r>
            <a:r>
              <a:rPr lang="it-IT" sz="2000" b="0" strike="noStrike" spc="-49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DI</a:t>
            </a:r>
            <a:r>
              <a:rPr lang="it-IT" sz="2000" b="0" strike="noStrike" spc="-26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RELIGIONE</a:t>
            </a:r>
            <a:r>
              <a:rPr lang="it-IT" sz="2000" b="0" strike="noStrike" spc="-35">
                <a:solidFill>
                  <a:srgbClr val="00AF5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AF50"/>
                </a:solidFill>
                <a:latin typeface="Caimbra"/>
                <a:ea typeface="DejaVu Sans"/>
              </a:rPr>
              <a:t>CATTOLICA</a:t>
            </a:r>
            <a:endParaRPr lang="it-IT" sz="2000" b="0" strike="noStrike" spc="-1">
              <a:latin typeface="Arial"/>
            </a:endParaRPr>
          </a:p>
          <a:p>
            <a:pPr marL="1551960">
              <a:lnSpc>
                <a:spcPct val="100000"/>
              </a:lnSpc>
            </a:pPr>
            <a:r>
              <a:rPr lang="it-IT" sz="2000" b="0" u="heavy" strike="noStrike" spc="-1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156</a:t>
            </a:r>
            <a:r>
              <a:rPr lang="it-IT" sz="2000" b="0" u="heavy" strike="noStrike" spc="-26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0" u="heavy" strike="noStrike" spc="-1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alunni totali</a:t>
            </a:r>
            <a:r>
              <a:rPr lang="it-IT" sz="2000" b="0" u="heavy" strike="noStrike" spc="-9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0" u="heavy" strike="noStrike" spc="-1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nel</a:t>
            </a:r>
            <a:r>
              <a:rPr lang="it-IT" sz="2000" b="0" u="heavy" strike="noStrike" spc="-9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0" u="heavy" strike="noStrike" spc="-1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Caimbra"/>
                <a:ea typeface="DejaVu Sans"/>
              </a:rPr>
              <a:t>plesso</a:t>
            </a:r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object 2"/>
          <p:cNvPicPr/>
          <p:nvPr/>
        </p:nvPicPr>
        <p:blipFill>
          <a:blip r:embed="rId2"/>
          <a:stretch/>
        </p:blipFill>
        <p:spPr>
          <a:xfrm>
            <a:off x="3422880" y="1127880"/>
            <a:ext cx="2866320" cy="2147040"/>
          </a:xfrm>
          <a:prstGeom prst="rect">
            <a:avLst/>
          </a:prstGeom>
          <a:ln w="0">
            <a:noFill/>
          </a:ln>
        </p:spPr>
      </p:pic>
      <p:pic>
        <p:nvPicPr>
          <p:cNvPr id="279" name="object 4"/>
          <p:cNvPicPr/>
          <p:nvPr/>
        </p:nvPicPr>
        <p:blipFill>
          <a:blip r:embed="rId3"/>
          <a:stretch/>
        </p:blipFill>
        <p:spPr>
          <a:xfrm>
            <a:off x="1447920" y="342000"/>
            <a:ext cx="5286960" cy="319680"/>
          </a:xfrm>
          <a:prstGeom prst="rect">
            <a:avLst/>
          </a:prstGeom>
          <a:ln w="0">
            <a:noFill/>
          </a:ln>
        </p:spPr>
      </p:pic>
      <p:pic>
        <p:nvPicPr>
          <p:cNvPr id="280" name="object 5"/>
          <p:cNvPicPr/>
          <p:nvPr/>
        </p:nvPicPr>
        <p:blipFill>
          <a:blip r:embed="rId4"/>
          <a:stretch/>
        </p:blipFill>
        <p:spPr>
          <a:xfrm>
            <a:off x="1820160" y="411840"/>
            <a:ext cx="80640" cy="83880"/>
          </a:xfrm>
          <a:prstGeom prst="rect">
            <a:avLst/>
          </a:prstGeom>
          <a:ln w="0">
            <a:noFill/>
          </a:ln>
        </p:spPr>
      </p:pic>
      <p:pic>
        <p:nvPicPr>
          <p:cNvPr id="281" name="object 6"/>
          <p:cNvPicPr/>
          <p:nvPr/>
        </p:nvPicPr>
        <p:blipFill>
          <a:blip r:embed="rId5"/>
          <a:stretch/>
        </p:blipFill>
        <p:spPr>
          <a:xfrm>
            <a:off x="4479840" y="390600"/>
            <a:ext cx="209520" cy="222480"/>
          </a:xfrm>
          <a:prstGeom prst="rect">
            <a:avLst/>
          </a:prstGeom>
          <a:ln w="0"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1447920" y="365760"/>
            <a:ext cx="3718800" cy="281520"/>
          </a:xfrm>
          <a:custGeom>
            <a:avLst/>
            <a:gdLst/>
            <a:ahLst/>
            <a:cxnLst/>
            <a:rect l="l" t="t" r="r" b="b"/>
            <a:pathLst>
              <a:path w="3720465" h="283209">
                <a:moveTo>
                  <a:pt x="3212719" y="3682"/>
                </a:moveTo>
                <a:lnTo>
                  <a:pt x="3242222" y="6897"/>
                </a:lnTo>
                <a:lnTo>
                  <a:pt x="3263296" y="16541"/>
                </a:lnTo>
                <a:lnTo>
                  <a:pt x="3275941" y="32615"/>
                </a:lnTo>
                <a:lnTo>
                  <a:pt x="3280156" y="55117"/>
                </a:lnTo>
                <a:lnTo>
                  <a:pt x="3278135" y="74650"/>
                </a:lnTo>
                <a:lnTo>
                  <a:pt x="3262046" y="117857"/>
                </a:lnTo>
                <a:lnTo>
                  <a:pt x="3235759" y="158295"/>
                </a:lnTo>
                <a:lnTo>
                  <a:pt x="3206751" y="187199"/>
                </a:lnTo>
                <a:lnTo>
                  <a:pt x="3189986" y="199389"/>
                </a:lnTo>
                <a:lnTo>
                  <a:pt x="3172009" y="215751"/>
                </a:lnTo>
                <a:lnTo>
                  <a:pt x="3131103" y="242091"/>
                </a:lnTo>
                <a:lnTo>
                  <a:pt x="3087550" y="260522"/>
                </a:lnTo>
                <a:lnTo>
                  <a:pt x="3045207" y="270186"/>
                </a:lnTo>
                <a:lnTo>
                  <a:pt x="3023489" y="271399"/>
                </a:lnTo>
                <a:lnTo>
                  <a:pt x="3009080" y="270277"/>
                </a:lnTo>
                <a:lnTo>
                  <a:pt x="2998803" y="266906"/>
                </a:lnTo>
                <a:lnTo>
                  <a:pt x="2992645" y="261272"/>
                </a:lnTo>
                <a:lnTo>
                  <a:pt x="2990596" y="253364"/>
                </a:lnTo>
                <a:lnTo>
                  <a:pt x="2992286" y="243532"/>
                </a:lnTo>
                <a:lnTo>
                  <a:pt x="3017647" y="186436"/>
                </a:lnTo>
                <a:lnTo>
                  <a:pt x="3051349" y="130397"/>
                </a:lnTo>
                <a:lnTo>
                  <a:pt x="3096387" y="70357"/>
                </a:lnTo>
                <a:lnTo>
                  <a:pt x="3101340" y="58674"/>
                </a:lnTo>
                <a:lnTo>
                  <a:pt x="3104515" y="51180"/>
                </a:lnTo>
                <a:lnTo>
                  <a:pt x="3105785" y="47751"/>
                </a:lnTo>
                <a:lnTo>
                  <a:pt x="3106166" y="46481"/>
                </a:lnTo>
                <a:lnTo>
                  <a:pt x="3105912" y="46481"/>
                </a:lnTo>
                <a:lnTo>
                  <a:pt x="3103753" y="47116"/>
                </a:lnTo>
                <a:lnTo>
                  <a:pt x="3099943" y="48640"/>
                </a:lnTo>
                <a:lnTo>
                  <a:pt x="3094355" y="51053"/>
                </a:lnTo>
                <a:lnTo>
                  <a:pt x="3087497" y="53847"/>
                </a:lnTo>
                <a:lnTo>
                  <a:pt x="3081909" y="55625"/>
                </a:lnTo>
                <a:lnTo>
                  <a:pt x="3077464" y="56261"/>
                </a:lnTo>
                <a:lnTo>
                  <a:pt x="3071368" y="57530"/>
                </a:lnTo>
                <a:lnTo>
                  <a:pt x="3068320" y="54863"/>
                </a:lnTo>
                <a:lnTo>
                  <a:pt x="3068320" y="48132"/>
                </a:lnTo>
                <a:lnTo>
                  <a:pt x="3068320" y="43433"/>
                </a:lnTo>
                <a:lnTo>
                  <a:pt x="3069844" y="40258"/>
                </a:lnTo>
                <a:lnTo>
                  <a:pt x="3072765" y="38734"/>
                </a:lnTo>
                <a:lnTo>
                  <a:pt x="3077460" y="36212"/>
                </a:lnTo>
                <a:lnTo>
                  <a:pt x="3083369" y="33607"/>
                </a:lnTo>
                <a:lnTo>
                  <a:pt x="3090517" y="30930"/>
                </a:lnTo>
                <a:lnTo>
                  <a:pt x="3098927" y="28193"/>
                </a:lnTo>
                <a:lnTo>
                  <a:pt x="3112404" y="22693"/>
                </a:lnTo>
                <a:lnTo>
                  <a:pt x="3156839" y="9905"/>
                </a:lnTo>
                <a:lnTo>
                  <a:pt x="3199647" y="4065"/>
                </a:lnTo>
                <a:lnTo>
                  <a:pt x="3212719" y="3682"/>
                </a:lnTo>
                <a:close/>
                <a:moveTo>
                  <a:pt x="3707257" y="0"/>
                </a:moveTo>
                <a:lnTo>
                  <a:pt x="3716020" y="0"/>
                </a:lnTo>
                <a:lnTo>
                  <a:pt x="3720338" y="3301"/>
                </a:lnTo>
                <a:lnTo>
                  <a:pt x="3720338" y="9905"/>
                </a:lnTo>
                <a:lnTo>
                  <a:pt x="3720338" y="14986"/>
                </a:lnTo>
                <a:lnTo>
                  <a:pt x="3717798" y="18161"/>
                </a:lnTo>
                <a:lnTo>
                  <a:pt x="3712464" y="19684"/>
                </a:lnTo>
                <a:lnTo>
                  <a:pt x="3711321" y="19938"/>
                </a:lnTo>
                <a:lnTo>
                  <a:pt x="3704717" y="20827"/>
                </a:lnTo>
                <a:lnTo>
                  <a:pt x="3692525" y="22478"/>
                </a:lnTo>
                <a:lnTo>
                  <a:pt x="3653901" y="52276"/>
                </a:lnTo>
                <a:lnTo>
                  <a:pt x="3626866" y="86867"/>
                </a:lnTo>
                <a:lnTo>
                  <a:pt x="3593226" y="143684"/>
                </a:lnTo>
                <a:lnTo>
                  <a:pt x="3566160" y="193166"/>
                </a:lnTo>
                <a:lnTo>
                  <a:pt x="3552444" y="226949"/>
                </a:lnTo>
                <a:lnTo>
                  <a:pt x="3552825" y="226821"/>
                </a:lnTo>
                <a:lnTo>
                  <a:pt x="3553587" y="226821"/>
                </a:lnTo>
                <a:lnTo>
                  <a:pt x="3555920" y="226556"/>
                </a:lnTo>
                <a:lnTo>
                  <a:pt x="3561588" y="225742"/>
                </a:lnTo>
                <a:lnTo>
                  <a:pt x="3570589" y="224357"/>
                </a:lnTo>
                <a:lnTo>
                  <a:pt x="3582924" y="222376"/>
                </a:lnTo>
                <a:lnTo>
                  <a:pt x="3603545" y="219642"/>
                </a:lnTo>
                <a:lnTo>
                  <a:pt x="3625024" y="217550"/>
                </a:lnTo>
                <a:lnTo>
                  <a:pt x="3647360" y="216126"/>
                </a:lnTo>
                <a:lnTo>
                  <a:pt x="3670554" y="215391"/>
                </a:lnTo>
                <a:lnTo>
                  <a:pt x="3673348" y="211074"/>
                </a:lnTo>
                <a:lnTo>
                  <a:pt x="3698970" y="180784"/>
                </a:lnTo>
                <a:lnTo>
                  <a:pt x="3709543" y="175259"/>
                </a:lnTo>
                <a:lnTo>
                  <a:pt x="3715639" y="175259"/>
                </a:lnTo>
                <a:lnTo>
                  <a:pt x="3718687" y="178434"/>
                </a:lnTo>
                <a:lnTo>
                  <a:pt x="3718687" y="184657"/>
                </a:lnTo>
                <a:lnTo>
                  <a:pt x="3718687" y="187832"/>
                </a:lnTo>
                <a:lnTo>
                  <a:pt x="3716782" y="191388"/>
                </a:lnTo>
                <a:lnTo>
                  <a:pt x="3713099" y="195452"/>
                </a:lnTo>
                <a:lnTo>
                  <a:pt x="3699053" y="211599"/>
                </a:lnTo>
                <a:lnTo>
                  <a:pt x="3685698" y="230139"/>
                </a:lnTo>
                <a:lnTo>
                  <a:pt x="3673058" y="251084"/>
                </a:lnTo>
                <a:lnTo>
                  <a:pt x="3661156" y="274446"/>
                </a:lnTo>
                <a:lnTo>
                  <a:pt x="3658743" y="280034"/>
                </a:lnTo>
                <a:lnTo>
                  <a:pt x="3655060" y="282828"/>
                </a:lnTo>
                <a:lnTo>
                  <a:pt x="3650107" y="282828"/>
                </a:lnTo>
                <a:lnTo>
                  <a:pt x="3644138" y="282828"/>
                </a:lnTo>
                <a:lnTo>
                  <a:pt x="3641090" y="279653"/>
                </a:lnTo>
                <a:lnTo>
                  <a:pt x="3641090" y="273430"/>
                </a:lnTo>
                <a:lnTo>
                  <a:pt x="3642020" y="269192"/>
                </a:lnTo>
                <a:lnTo>
                  <a:pt x="3644820" y="262191"/>
                </a:lnTo>
                <a:lnTo>
                  <a:pt x="3649501" y="252428"/>
                </a:lnTo>
                <a:lnTo>
                  <a:pt x="3656076" y="239902"/>
                </a:lnTo>
                <a:lnTo>
                  <a:pt x="3656584" y="238759"/>
                </a:lnTo>
                <a:lnTo>
                  <a:pt x="3657092" y="237870"/>
                </a:lnTo>
                <a:lnTo>
                  <a:pt x="3657346" y="237108"/>
                </a:lnTo>
                <a:lnTo>
                  <a:pt x="3657473" y="236727"/>
                </a:lnTo>
                <a:lnTo>
                  <a:pt x="3617023" y="239252"/>
                </a:lnTo>
                <a:lnTo>
                  <a:pt x="3558615" y="247947"/>
                </a:lnTo>
                <a:lnTo>
                  <a:pt x="3507648" y="260814"/>
                </a:lnTo>
                <a:lnTo>
                  <a:pt x="3482721" y="270001"/>
                </a:lnTo>
                <a:lnTo>
                  <a:pt x="3480689" y="270637"/>
                </a:lnTo>
                <a:lnTo>
                  <a:pt x="3478149" y="270637"/>
                </a:lnTo>
                <a:lnTo>
                  <a:pt x="3472815" y="270637"/>
                </a:lnTo>
                <a:lnTo>
                  <a:pt x="3470148" y="266953"/>
                </a:lnTo>
                <a:lnTo>
                  <a:pt x="3470148" y="259841"/>
                </a:lnTo>
                <a:lnTo>
                  <a:pt x="3470148" y="256031"/>
                </a:lnTo>
                <a:lnTo>
                  <a:pt x="3472307" y="253111"/>
                </a:lnTo>
                <a:lnTo>
                  <a:pt x="3508121" y="238125"/>
                </a:lnTo>
                <a:lnTo>
                  <a:pt x="3509899" y="234061"/>
                </a:lnTo>
                <a:lnTo>
                  <a:pt x="3529520" y="192405"/>
                </a:lnTo>
                <a:lnTo>
                  <a:pt x="3547237" y="158368"/>
                </a:lnTo>
                <a:lnTo>
                  <a:pt x="3572865" y="115024"/>
                </a:lnTo>
                <a:lnTo>
                  <a:pt x="3603164" y="69167"/>
                </a:lnTo>
                <a:lnTo>
                  <a:pt x="3621151" y="44322"/>
                </a:lnTo>
                <a:lnTo>
                  <a:pt x="3621659" y="43433"/>
                </a:lnTo>
                <a:lnTo>
                  <a:pt x="3622040" y="42799"/>
                </a:lnTo>
                <a:lnTo>
                  <a:pt x="3622167" y="42417"/>
                </a:lnTo>
                <a:lnTo>
                  <a:pt x="3621405" y="42417"/>
                </a:lnTo>
                <a:lnTo>
                  <a:pt x="3619500" y="42799"/>
                </a:lnTo>
                <a:lnTo>
                  <a:pt x="3616579" y="43814"/>
                </a:lnTo>
                <a:lnTo>
                  <a:pt x="3612769" y="45465"/>
                </a:lnTo>
                <a:lnTo>
                  <a:pt x="3603371" y="49783"/>
                </a:lnTo>
                <a:lnTo>
                  <a:pt x="3597148" y="51942"/>
                </a:lnTo>
                <a:lnTo>
                  <a:pt x="3594100" y="51942"/>
                </a:lnTo>
                <a:lnTo>
                  <a:pt x="3588258" y="51942"/>
                </a:lnTo>
                <a:lnTo>
                  <a:pt x="3585464" y="49021"/>
                </a:lnTo>
                <a:lnTo>
                  <a:pt x="3617420" y="20700"/>
                </a:lnTo>
                <a:lnTo>
                  <a:pt x="3665912" y="6000"/>
                </a:lnTo>
                <a:lnTo>
                  <a:pt x="3695491" y="666"/>
                </a:lnTo>
                <a:lnTo>
                  <a:pt x="3707257" y="0"/>
                </a:lnTo>
                <a:close/>
                <a:moveTo>
                  <a:pt x="237109" y="0"/>
                </a:moveTo>
                <a:lnTo>
                  <a:pt x="245872" y="0"/>
                </a:lnTo>
                <a:lnTo>
                  <a:pt x="250190" y="3301"/>
                </a:lnTo>
                <a:lnTo>
                  <a:pt x="250190" y="9905"/>
                </a:lnTo>
                <a:lnTo>
                  <a:pt x="250190" y="14986"/>
                </a:lnTo>
                <a:lnTo>
                  <a:pt x="247650" y="18161"/>
                </a:lnTo>
                <a:lnTo>
                  <a:pt x="242315" y="19684"/>
                </a:lnTo>
                <a:lnTo>
                  <a:pt x="241172" y="19938"/>
                </a:lnTo>
                <a:lnTo>
                  <a:pt x="234569" y="20827"/>
                </a:lnTo>
                <a:lnTo>
                  <a:pt x="222377" y="22478"/>
                </a:lnTo>
                <a:lnTo>
                  <a:pt x="183753" y="52276"/>
                </a:lnTo>
                <a:lnTo>
                  <a:pt x="156718" y="86867"/>
                </a:lnTo>
                <a:lnTo>
                  <a:pt x="123078" y="143684"/>
                </a:lnTo>
                <a:lnTo>
                  <a:pt x="96012" y="193166"/>
                </a:lnTo>
                <a:lnTo>
                  <a:pt x="82296" y="226949"/>
                </a:lnTo>
                <a:lnTo>
                  <a:pt x="82677" y="226821"/>
                </a:lnTo>
                <a:lnTo>
                  <a:pt x="83439" y="226821"/>
                </a:lnTo>
                <a:lnTo>
                  <a:pt x="85772" y="226556"/>
                </a:lnTo>
                <a:lnTo>
                  <a:pt x="91440" y="225742"/>
                </a:lnTo>
                <a:lnTo>
                  <a:pt x="100441" y="224357"/>
                </a:lnTo>
                <a:lnTo>
                  <a:pt x="112776" y="222376"/>
                </a:lnTo>
                <a:lnTo>
                  <a:pt x="133397" y="219642"/>
                </a:lnTo>
                <a:lnTo>
                  <a:pt x="154876" y="217550"/>
                </a:lnTo>
                <a:lnTo>
                  <a:pt x="177212" y="216126"/>
                </a:lnTo>
                <a:lnTo>
                  <a:pt x="200406" y="215391"/>
                </a:lnTo>
                <a:lnTo>
                  <a:pt x="203200" y="211074"/>
                </a:lnTo>
                <a:lnTo>
                  <a:pt x="228822" y="180784"/>
                </a:lnTo>
                <a:lnTo>
                  <a:pt x="239395" y="175259"/>
                </a:lnTo>
                <a:lnTo>
                  <a:pt x="245490" y="175259"/>
                </a:lnTo>
                <a:lnTo>
                  <a:pt x="248539" y="178434"/>
                </a:lnTo>
                <a:lnTo>
                  <a:pt x="248539" y="184657"/>
                </a:lnTo>
                <a:lnTo>
                  <a:pt x="248539" y="187832"/>
                </a:lnTo>
                <a:lnTo>
                  <a:pt x="246634" y="191388"/>
                </a:lnTo>
                <a:lnTo>
                  <a:pt x="242951" y="195452"/>
                </a:lnTo>
                <a:lnTo>
                  <a:pt x="228905" y="211599"/>
                </a:lnTo>
                <a:lnTo>
                  <a:pt x="215550" y="230139"/>
                </a:lnTo>
                <a:lnTo>
                  <a:pt x="202910" y="251084"/>
                </a:lnTo>
                <a:lnTo>
                  <a:pt x="191008" y="274446"/>
                </a:lnTo>
                <a:lnTo>
                  <a:pt x="188595" y="280034"/>
                </a:lnTo>
                <a:lnTo>
                  <a:pt x="184912" y="282828"/>
                </a:lnTo>
                <a:lnTo>
                  <a:pt x="179959" y="282828"/>
                </a:lnTo>
                <a:lnTo>
                  <a:pt x="173990" y="282828"/>
                </a:lnTo>
                <a:lnTo>
                  <a:pt x="170942" y="279653"/>
                </a:lnTo>
                <a:lnTo>
                  <a:pt x="170942" y="273430"/>
                </a:lnTo>
                <a:lnTo>
                  <a:pt x="171872" y="269192"/>
                </a:lnTo>
                <a:lnTo>
                  <a:pt x="174672" y="262191"/>
                </a:lnTo>
                <a:lnTo>
                  <a:pt x="179353" y="252428"/>
                </a:lnTo>
                <a:lnTo>
                  <a:pt x="185928" y="239902"/>
                </a:lnTo>
                <a:lnTo>
                  <a:pt x="186435" y="238759"/>
                </a:lnTo>
                <a:lnTo>
                  <a:pt x="186944" y="237870"/>
                </a:lnTo>
                <a:lnTo>
                  <a:pt x="187197" y="237108"/>
                </a:lnTo>
                <a:lnTo>
                  <a:pt x="187325" y="236727"/>
                </a:lnTo>
                <a:lnTo>
                  <a:pt x="146875" y="239252"/>
                </a:lnTo>
                <a:lnTo>
                  <a:pt x="88467" y="247947"/>
                </a:lnTo>
                <a:lnTo>
                  <a:pt x="37500" y="260814"/>
                </a:lnTo>
                <a:lnTo>
                  <a:pt x="12573" y="270001"/>
                </a:lnTo>
                <a:lnTo>
                  <a:pt x="10540" y="270637"/>
                </a:lnTo>
                <a:lnTo>
                  <a:pt x="8001" y="270637"/>
                </a:lnTo>
                <a:lnTo>
                  <a:pt x="2667" y="270637"/>
                </a:lnTo>
                <a:lnTo>
                  <a:pt x="0" y="266953"/>
                </a:lnTo>
                <a:lnTo>
                  <a:pt x="0" y="259841"/>
                </a:lnTo>
                <a:lnTo>
                  <a:pt x="0" y="256031"/>
                </a:lnTo>
                <a:lnTo>
                  <a:pt x="2159" y="253111"/>
                </a:lnTo>
                <a:lnTo>
                  <a:pt x="37973" y="238125"/>
                </a:lnTo>
                <a:lnTo>
                  <a:pt x="39751" y="234061"/>
                </a:lnTo>
                <a:lnTo>
                  <a:pt x="59372" y="192405"/>
                </a:lnTo>
                <a:lnTo>
                  <a:pt x="77089" y="158368"/>
                </a:lnTo>
                <a:lnTo>
                  <a:pt x="102717" y="115024"/>
                </a:lnTo>
                <a:lnTo>
                  <a:pt x="133016" y="69167"/>
                </a:lnTo>
                <a:lnTo>
                  <a:pt x="151003" y="44322"/>
                </a:lnTo>
                <a:lnTo>
                  <a:pt x="151511" y="43433"/>
                </a:lnTo>
                <a:lnTo>
                  <a:pt x="151892" y="42799"/>
                </a:lnTo>
                <a:lnTo>
                  <a:pt x="152019" y="42417"/>
                </a:lnTo>
                <a:lnTo>
                  <a:pt x="151257" y="42417"/>
                </a:lnTo>
                <a:lnTo>
                  <a:pt x="149352" y="42799"/>
                </a:lnTo>
                <a:lnTo>
                  <a:pt x="146431" y="43814"/>
                </a:lnTo>
                <a:lnTo>
                  <a:pt x="142621" y="45465"/>
                </a:lnTo>
                <a:lnTo>
                  <a:pt x="133223" y="49783"/>
                </a:lnTo>
                <a:lnTo>
                  <a:pt x="127000" y="51942"/>
                </a:lnTo>
                <a:lnTo>
                  <a:pt x="123952" y="51942"/>
                </a:lnTo>
                <a:lnTo>
                  <a:pt x="118109" y="51942"/>
                </a:lnTo>
                <a:lnTo>
                  <a:pt x="115315" y="49021"/>
                </a:lnTo>
                <a:lnTo>
                  <a:pt x="147272" y="20700"/>
                </a:lnTo>
                <a:lnTo>
                  <a:pt x="195764" y="6000"/>
                </a:lnTo>
                <a:lnTo>
                  <a:pt x="225343" y="666"/>
                </a:lnTo>
                <a:lnTo>
                  <a:pt x="237109" y="0"/>
                </a:lnTo>
                <a:close/>
              </a:path>
            </a:pathLst>
          </a:custGeom>
          <a:noFill/>
          <a:ln w="3240">
            <a:solidFill>
              <a:srgbClr val="446A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3" name="object 8"/>
          <p:cNvPicPr/>
          <p:nvPr/>
        </p:nvPicPr>
        <p:blipFill>
          <a:blip r:embed="rId6"/>
          <a:stretch/>
        </p:blipFill>
        <p:spPr>
          <a:xfrm>
            <a:off x="5287680" y="340920"/>
            <a:ext cx="1448280" cy="308160"/>
          </a:xfrm>
          <a:prstGeom prst="rect">
            <a:avLst/>
          </a:prstGeom>
          <a:ln w="0">
            <a:noFill/>
          </a:ln>
        </p:spPr>
      </p:pic>
      <p:pic>
        <p:nvPicPr>
          <p:cNvPr id="284" name="object 9"/>
          <p:cNvPicPr/>
          <p:nvPr/>
        </p:nvPicPr>
        <p:blipFill>
          <a:blip r:embed="rId7"/>
          <a:stretch/>
        </p:blipFill>
        <p:spPr>
          <a:xfrm>
            <a:off x="2097000" y="340560"/>
            <a:ext cx="2180880" cy="321840"/>
          </a:xfrm>
          <a:prstGeom prst="rect">
            <a:avLst/>
          </a:prstGeom>
          <a:ln w="0"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1672200" y="342000"/>
            <a:ext cx="3335760" cy="304920"/>
          </a:xfrm>
          <a:custGeom>
            <a:avLst/>
            <a:gdLst/>
            <a:ahLst/>
            <a:cxnLst/>
            <a:rect l="l" t="t" r="r" b="b"/>
            <a:pathLst>
              <a:path w="3337560" h="306705">
                <a:moveTo>
                  <a:pt x="267462" y="12954"/>
                </a:moveTo>
                <a:lnTo>
                  <a:pt x="274955" y="12954"/>
                </a:lnTo>
                <a:lnTo>
                  <a:pt x="278638" y="16637"/>
                </a:lnTo>
                <a:lnTo>
                  <a:pt x="278638" y="23749"/>
                </a:lnTo>
                <a:lnTo>
                  <a:pt x="278638" y="26035"/>
                </a:lnTo>
                <a:lnTo>
                  <a:pt x="277749" y="29591"/>
                </a:lnTo>
                <a:lnTo>
                  <a:pt x="275844" y="34290"/>
                </a:lnTo>
                <a:lnTo>
                  <a:pt x="265652" y="62464"/>
                </a:lnTo>
                <a:lnTo>
                  <a:pt x="257555" y="88900"/>
                </a:lnTo>
                <a:lnTo>
                  <a:pt x="251555" y="113621"/>
                </a:lnTo>
                <a:lnTo>
                  <a:pt x="247650" y="136652"/>
                </a:lnTo>
                <a:lnTo>
                  <a:pt x="259206" y="133985"/>
                </a:lnTo>
                <a:lnTo>
                  <a:pt x="267462" y="132715"/>
                </a:lnTo>
                <a:lnTo>
                  <a:pt x="272541" y="132715"/>
                </a:lnTo>
                <a:lnTo>
                  <a:pt x="280162" y="132715"/>
                </a:lnTo>
                <a:lnTo>
                  <a:pt x="283971" y="136017"/>
                </a:lnTo>
                <a:lnTo>
                  <a:pt x="283971" y="142494"/>
                </a:lnTo>
                <a:lnTo>
                  <a:pt x="283971" y="147828"/>
                </a:lnTo>
                <a:lnTo>
                  <a:pt x="281177" y="151257"/>
                </a:lnTo>
                <a:lnTo>
                  <a:pt x="275463" y="152654"/>
                </a:lnTo>
                <a:lnTo>
                  <a:pt x="273431" y="153416"/>
                </a:lnTo>
                <a:lnTo>
                  <a:pt x="268096" y="154178"/>
                </a:lnTo>
                <a:lnTo>
                  <a:pt x="259206" y="155194"/>
                </a:lnTo>
                <a:lnTo>
                  <a:pt x="250316" y="156337"/>
                </a:lnTo>
                <a:lnTo>
                  <a:pt x="245618" y="156845"/>
                </a:lnTo>
                <a:lnTo>
                  <a:pt x="237870" y="203073"/>
                </a:lnTo>
                <a:lnTo>
                  <a:pt x="234709" y="245024"/>
                </a:lnTo>
                <a:lnTo>
                  <a:pt x="234950" y="250190"/>
                </a:lnTo>
                <a:lnTo>
                  <a:pt x="235584" y="252984"/>
                </a:lnTo>
                <a:lnTo>
                  <a:pt x="236600" y="254381"/>
                </a:lnTo>
                <a:lnTo>
                  <a:pt x="238125" y="254381"/>
                </a:lnTo>
                <a:lnTo>
                  <a:pt x="239013" y="254381"/>
                </a:lnTo>
                <a:lnTo>
                  <a:pt x="239649" y="254381"/>
                </a:lnTo>
                <a:lnTo>
                  <a:pt x="240283" y="254254"/>
                </a:lnTo>
                <a:lnTo>
                  <a:pt x="246882" y="253753"/>
                </a:lnTo>
                <a:lnTo>
                  <a:pt x="253349" y="253396"/>
                </a:lnTo>
                <a:lnTo>
                  <a:pt x="259697" y="253182"/>
                </a:lnTo>
                <a:lnTo>
                  <a:pt x="265938" y="253111"/>
                </a:lnTo>
                <a:lnTo>
                  <a:pt x="277494" y="253111"/>
                </a:lnTo>
                <a:lnTo>
                  <a:pt x="283209" y="256540"/>
                </a:lnTo>
                <a:lnTo>
                  <a:pt x="283209" y="263271"/>
                </a:lnTo>
                <a:lnTo>
                  <a:pt x="283209" y="269494"/>
                </a:lnTo>
                <a:lnTo>
                  <a:pt x="278891" y="272923"/>
                </a:lnTo>
                <a:lnTo>
                  <a:pt x="270382" y="273558"/>
                </a:lnTo>
                <a:lnTo>
                  <a:pt x="256545" y="274625"/>
                </a:lnTo>
                <a:lnTo>
                  <a:pt x="213635" y="282233"/>
                </a:lnTo>
                <a:lnTo>
                  <a:pt x="173862" y="296926"/>
                </a:lnTo>
                <a:lnTo>
                  <a:pt x="170052" y="298450"/>
                </a:lnTo>
                <a:lnTo>
                  <a:pt x="166750" y="299085"/>
                </a:lnTo>
                <a:lnTo>
                  <a:pt x="164211" y="299085"/>
                </a:lnTo>
                <a:lnTo>
                  <a:pt x="158369" y="299085"/>
                </a:lnTo>
                <a:lnTo>
                  <a:pt x="155447" y="296164"/>
                </a:lnTo>
                <a:lnTo>
                  <a:pt x="155447" y="290322"/>
                </a:lnTo>
                <a:lnTo>
                  <a:pt x="155447" y="285242"/>
                </a:lnTo>
                <a:lnTo>
                  <a:pt x="191734" y="266106"/>
                </a:lnTo>
                <a:lnTo>
                  <a:pt x="202691" y="262509"/>
                </a:lnTo>
                <a:lnTo>
                  <a:pt x="203402" y="242220"/>
                </a:lnTo>
                <a:lnTo>
                  <a:pt x="205136" y="218884"/>
                </a:lnTo>
                <a:lnTo>
                  <a:pt x="207871" y="192500"/>
                </a:lnTo>
                <a:lnTo>
                  <a:pt x="211581" y="163068"/>
                </a:lnTo>
                <a:lnTo>
                  <a:pt x="182790" y="168951"/>
                </a:lnTo>
                <a:lnTo>
                  <a:pt x="139305" y="178909"/>
                </a:lnTo>
                <a:lnTo>
                  <a:pt x="101369" y="212957"/>
                </a:lnTo>
                <a:lnTo>
                  <a:pt x="80390" y="242824"/>
                </a:lnTo>
                <a:lnTo>
                  <a:pt x="80390" y="244094"/>
                </a:lnTo>
                <a:lnTo>
                  <a:pt x="80390" y="244348"/>
                </a:lnTo>
                <a:lnTo>
                  <a:pt x="80899" y="244475"/>
                </a:lnTo>
                <a:lnTo>
                  <a:pt x="81787" y="244475"/>
                </a:lnTo>
                <a:lnTo>
                  <a:pt x="83184" y="244475"/>
                </a:lnTo>
                <a:lnTo>
                  <a:pt x="88900" y="243967"/>
                </a:lnTo>
                <a:lnTo>
                  <a:pt x="98551" y="243078"/>
                </a:lnTo>
                <a:lnTo>
                  <a:pt x="104775" y="242570"/>
                </a:lnTo>
                <a:lnTo>
                  <a:pt x="109981" y="242316"/>
                </a:lnTo>
                <a:lnTo>
                  <a:pt x="114045" y="242316"/>
                </a:lnTo>
                <a:lnTo>
                  <a:pt x="122681" y="242316"/>
                </a:lnTo>
                <a:lnTo>
                  <a:pt x="127126" y="245618"/>
                </a:lnTo>
                <a:lnTo>
                  <a:pt x="127126" y="252222"/>
                </a:lnTo>
                <a:lnTo>
                  <a:pt x="127126" y="258318"/>
                </a:lnTo>
                <a:lnTo>
                  <a:pt x="122555" y="261747"/>
                </a:lnTo>
                <a:lnTo>
                  <a:pt x="113664" y="262382"/>
                </a:lnTo>
                <a:lnTo>
                  <a:pt x="99974" y="263451"/>
                </a:lnTo>
                <a:lnTo>
                  <a:pt x="53975" y="271780"/>
                </a:lnTo>
                <a:lnTo>
                  <a:pt x="41782" y="276225"/>
                </a:lnTo>
                <a:lnTo>
                  <a:pt x="18414" y="286131"/>
                </a:lnTo>
                <a:lnTo>
                  <a:pt x="14477" y="287909"/>
                </a:lnTo>
                <a:lnTo>
                  <a:pt x="10921" y="288798"/>
                </a:lnTo>
                <a:lnTo>
                  <a:pt x="7874" y="288798"/>
                </a:lnTo>
                <a:lnTo>
                  <a:pt x="2539" y="288798"/>
                </a:lnTo>
                <a:lnTo>
                  <a:pt x="0" y="285750"/>
                </a:lnTo>
                <a:lnTo>
                  <a:pt x="0" y="279654"/>
                </a:lnTo>
                <a:lnTo>
                  <a:pt x="0" y="275082"/>
                </a:lnTo>
                <a:lnTo>
                  <a:pt x="36925" y="255468"/>
                </a:lnTo>
                <a:lnTo>
                  <a:pt x="47116" y="251968"/>
                </a:lnTo>
                <a:lnTo>
                  <a:pt x="49275" y="249174"/>
                </a:lnTo>
                <a:lnTo>
                  <a:pt x="65081" y="227028"/>
                </a:lnTo>
                <a:lnTo>
                  <a:pt x="78184" y="209740"/>
                </a:lnTo>
                <a:lnTo>
                  <a:pt x="88548" y="197310"/>
                </a:lnTo>
                <a:lnTo>
                  <a:pt x="96138" y="189738"/>
                </a:lnTo>
                <a:lnTo>
                  <a:pt x="97027" y="190119"/>
                </a:lnTo>
                <a:lnTo>
                  <a:pt x="90550" y="192278"/>
                </a:lnTo>
                <a:lnTo>
                  <a:pt x="76962" y="196088"/>
                </a:lnTo>
                <a:lnTo>
                  <a:pt x="73406" y="197231"/>
                </a:lnTo>
                <a:lnTo>
                  <a:pt x="70612" y="197739"/>
                </a:lnTo>
                <a:lnTo>
                  <a:pt x="68325" y="197739"/>
                </a:lnTo>
                <a:lnTo>
                  <a:pt x="62483" y="197739"/>
                </a:lnTo>
                <a:lnTo>
                  <a:pt x="59562" y="194437"/>
                </a:lnTo>
                <a:lnTo>
                  <a:pt x="59562" y="187706"/>
                </a:lnTo>
                <a:lnTo>
                  <a:pt x="59562" y="182880"/>
                </a:lnTo>
                <a:lnTo>
                  <a:pt x="99949" y="168656"/>
                </a:lnTo>
                <a:lnTo>
                  <a:pt x="106933" y="166624"/>
                </a:lnTo>
                <a:lnTo>
                  <a:pt x="110870" y="165354"/>
                </a:lnTo>
                <a:lnTo>
                  <a:pt x="111759" y="164973"/>
                </a:lnTo>
                <a:lnTo>
                  <a:pt x="112902" y="163830"/>
                </a:lnTo>
                <a:lnTo>
                  <a:pt x="144764" y="128442"/>
                </a:lnTo>
                <a:lnTo>
                  <a:pt x="174625" y="97329"/>
                </a:lnTo>
                <a:lnTo>
                  <a:pt x="202485" y="70479"/>
                </a:lnTo>
                <a:lnTo>
                  <a:pt x="228345" y="47879"/>
                </a:lnTo>
                <a:lnTo>
                  <a:pt x="237323" y="37000"/>
                </a:lnTo>
                <a:lnTo>
                  <a:pt x="245586" y="28194"/>
                </a:lnTo>
                <a:lnTo>
                  <a:pt x="253134" y="21482"/>
                </a:lnTo>
                <a:lnTo>
                  <a:pt x="259969" y="16891"/>
                </a:lnTo>
                <a:lnTo>
                  <a:pt x="261619" y="14224"/>
                </a:lnTo>
                <a:lnTo>
                  <a:pt x="264032" y="12954"/>
                </a:lnTo>
                <a:lnTo>
                  <a:pt x="267462" y="12954"/>
                </a:lnTo>
                <a:close/>
                <a:moveTo>
                  <a:pt x="3328162" y="0"/>
                </a:moveTo>
                <a:lnTo>
                  <a:pt x="3334258" y="0"/>
                </a:lnTo>
                <a:lnTo>
                  <a:pt x="3337305" y="3301"/>
                </a:lnTo>
                <a:lnTo>
                  <a:pt x="3337305" y="9906"/>
                </a:lnTo>
                <a:lnTo>
                  <a:pt x="3336327" y="12836"/>
                </a:lnTo>
                <a:lnTo>
                  <a:pt x="3333384" y="18208"/>
                </a:lnTo>
                <a:lnTo>
                  <a:pt x="3328465" y="26033"/>
                </a:lnTo>
                <a:lnTo>
                  <a:pt x="3321558" y="36322"/>
                </a:lnTo>
                <a:lnTo>
                  <a:pt x="3314674" y="47563"/>
                </a:lnTo>
                <a:lnTo>
                  <a:pt x="3307540" y="60150"/>
                </a:lnTo>
                <a:lnTo>
                  <a:pt x="3300144" y="74094"/>
                </a:lnTo>
                <a:lnTo>
                  <a:pt x="3292475" y="89408"/>
                </a:lnTo>
                <a:lnTo>
                  <a:pt x="3289554" y="99695"/>
                </a:lnTo>
                <a:lnTo>
                  <a:pt x="3285743" y="104775"/>
                </a:lnTo>
                <a:lnTo>
                  <a:pt x="3280791" y="104775"/>
                </a:lnTo>
                <a:lnTo>
                  <a:pt x="3274441" y="104775"/>
                </a:lnTo>
                <a:lnTo>
                  <a:pt x="3271266" y="101727"/>
                </a:lnTo>
                <a:lnTo>
                  <a:pt x="3271266" y="95504"/>
                </a:lnTo>
                <a:lnTo>
                  <a:pt x="3272291" y="90364"/>
                </a:lnTo>
                <a:lnTo>
                  <a:pt x="3275377" y="81438"/>
                </a:lnTo>
                <a:lnTo>
                  <a:pt x="3280535" y="68750"/>
                </a:lnTo>
                <a:lnTo>
                  <a:pt x="3287776" y="52324"/>
                </a:lnTo>
                <a:lnTo>
                  <a:pt x="3288411" y="50292"/>
                </a:lnTo>
                <a:lnTo>
                  <a:pt x="3288791" y="49149"/>
                </a:lnTo>
                <a:lnTo>
                  <a:pt x="3288791" y="49022"/>
                </a:lnTo>
                <a:lnTo>
                  <a:pt x="3287903" y="48768"/>
                </a:lnTo>
                <a:lnTo>
                  <a:pt x="3286252" y="48641"/>
                </a:lnTo>
                <a:lnTo>
                  <a:pt x="3283839" y="48641"/>
                </a:lnTo>
                <a:lnTo>
                  <a:pt x="3238246" y="51308"/>
                </a:lnTo>
                <a:lnTo>
                  <a:pt x="3199256" y="56134"/>
                </a:lnTo>
                <a:lnTo>
                  <a:pt x="3174539" y="88709"/>
                </a:lnTo>
                <a:lnTo>
                  <a:pt x="3150711" y="122126"/>
                </a:lnTo>
                <a:lnTo>
                  <a:pt x="3145663" y="131064"/>
                </a:lnTo>
                <a:lnTo>
                  <a:pt x="3146425" y="131064"/>
                </a:lnTo>
                <a:lnTo>
                  <a:pt x="3148584" y="130810"/>
                </a:lnTo>
                <a:lnTo>
                  <a:pt x="3153410" y="130175"/>
                </a:lnTo>
                <a:lnTo>
                  <a:pt x="3161029" y="129032"/>
                </a:lnTo>
                <a:lnTo>
                  <a:pt x="3173293" y="127414"/>
                </a:lnTo>
                <a:lnTo>
                  <a:pt x="3185509" y="126190"/>
                </a:lnTo>
                <a:lnTo>
                  <a:pt x="3197677" y="125370"/>
                </a:lnTo>
                <a:lnTo>
                  <a:pt x="3209798" y="124968"/>
                </a:lnTo>
                <a:lnTo>
                  <a:pt x="3218255" y="112559"/>
                </a:lnTo>
                <a:lnTo>
                  <a:pt x="3225736" y="103711"/>
                </a:lnTo>
                <a:lnTo>
                  <a:pt x="3232265" y="98411"/>
                </a:lnTo>
                <a:lnTo>
                  <a:pt x="3237865" y="96647"/>
                </a:lnTo>
                <a:lnTo>
                  <a:pt x="3243834" y="96647"/>
                </a:lnTo>
                <a:lnTo>
                  <a:pt x="3246881" y="99949"/>
                </a:lnTo>
                <a:lnTo>
                  <a:pt x="3246881" y="106553"/>
                </a:lnTo>
                <a:lnTo>
                  <a:pt x="3246881" y="108839"/>
                </a:lnTo>
                <a:lnTo>
                  <a:pt x="3246119" y="110363"/>
                </a:lnTo>
                <a:lnTo>
                  <a:pt x="3244723" y="111125"/>
                </a:lnTo>
                <a:lnTo>
                  <a:pt x="3237605" y="121743"/>
                </a:lnTo>
                <a:lnTo>
                  <a:pt x="3216822" y="155455"/>
                </a:lnTo>
                <a:lnTo>
                  <a:pt x="3202178" y="184531"/>
                </a:lnTo>
                <a:lnTo>
                  <a:pt x="3199003" y="190754"/>
                </a:lnTo>
                <a:lnTo>
                  <a:pt x="3195574" y="193802"/>
                </a:lnTo>
                <a:lnTo>
                  <a:pt x="3191637" y="193802"/>
                </a:lnTo>
                <a:lnTo>
                  <a:pt x="3184652" y="193802"/>
                </a:lnTo>
                <a:lnTo>
                  <a:pt x="3181223" y="190881"/>
                </a:lnTo>
                <a:lnTo>
                  <a:pt x="3181223" y="184912"/>
                </a:lnTo>
                <a:lnTo>
                  <a:pt x="3181223" y="179959"/>
                </a:lnTo>
                <a:lnTo>
                  <a:pt x="3183890" y="172720"/>
                </a:lnTo>
                <a:lnTo>
                  <a:pt x="3189097" y="163068"/>
                </a:lnTo>
                <a:lnTo>
                  <a:pt x="3194050" y="154178"/>
                </a:lnTo>
                <a:lnTo>
                  <a:pt x="3196463" y="148844"/>
                </a:lnTo>
                <a:lnTo>
                  <a:pt x="3196463" y="147066"/>
                </a:lnTo>
                <a:lnTo>
                  <a:pt x="3196463" y="146558"/>
                </a:lnTo>
                <a:lnTo>
                  <a:pt x="3195701" y="146304"/>
                </a:lnTo>
                <a:lnTo>
                  <a:pt x="3194050" y="146304"/>
                </a:lnTo>
                <a:lnTo>
                  <a:pt x="3186761" y="146585"/>
                </a:lnTo>
                <a:lnTo>
                  <a:pt x="3141726" y="152400"/>
                </a:lnTo>
                <a:lnTo>
                  <a:pt x="3112008" y="183626"/>
                </a:lnTo>
                <a:lnTo>
                  <a:pt x="3088004" y="229743"/>
                </a:lnTo>
                <a:lnTo>
                  <a:pt x="3080258" y="247015"/>
                </a:lnTo>
                <a:lnTo>
                  <a:pt x="3080258" y="249682"/>
                </a:lnTo>
                <a:lnTo>
                  <a:pt x="3080258" y="251841"/>
                </a:lnTo>
                <a:lnTo>
                  <a:pt x="3081019" y="252857"/>
                </a:lnTo>
                <a:lnTo>
                  <a:pt x="3082416" y="252857"/>
                </a:lnTo>
                <a:lnTo>
                  <a:pt x="3084449" y="252857"/>
                </a:lnTo>
                <a:lnTo>
                  <a:pt x="3090291" y="251968"/>
                </a:lnTo>
                <a:lnTo>
                  <a:pt x="3099942" y="249936"/>
                </a:lnTo>
                <a:lnTo>
                  <a:pt x="3128494" y="245006"/>
                </a:lnTo>
                <a:lnTo>
                  <a:pt x="3156426" y="241458"/>
                </a:lnTo>
                <a:lnTo>
                  <a:pt x="3183739" y="239291"/>
                </a:lnTo>
                <a:lnTo>
                  <a:pt x="3210433" y="238506"/>
                </a:lnTo>
                <a:lnTo>
                  <a:pt x="3211449" y="236982"/>
                </a:lnTo>
                <a:lnTo>
                  <a:pt x="3223734" y="220293"/>
                </a:lnTo>
                <a:lnTo>
                  <a:pt x="3233721" y="208343"/>
                </a:lnTo>
                <a:lnTo>
                  <a:pt x="3241399" y="201156"/>
                </a:lnTo>
                <a:lnTo>
                  <a:pt x="3246754" y="198755"/>
                </a:lnTo>
                <a:lnTo>
                  <a:pt x="3253613" y="198755"/>
                </a:lnTo>
                <a:lnTo>
                  <a:pt x="3257168" y="202057"/>
                </a:lnTo>
                <a:lnTo>
                  <a:pt x="3257168" y="208534"/>
                </a:lnTo>
                <a:lnTo>
                  <a:pt x="3257168" y="211582"/>
                </a:lnTo>
                <a:lnTo>
                  <a:pt x="3255517" y="215011"/>
                </a:lnTo>
                <a:lnTo>
                  <a:pt x="3252342" y="218821"/>
                </a:lnTo>
                <a:lnTo>
                  <a:pt x="3238388" y="236037"/>
                </a:lnTo>
                <a:lnTo>
                  <a:pt x="3225291" y="254349"/>
                </a:lnTo>
                <a:lnTo>
                  <a:pt x="3213052" y="273756"/>
                </a:lnTo>
                <a:lnTo>
                  <a:pt x="3201669" y="294259"/>
                </a:lnTo>
                <a:lnTo>
                  <a:pt x="3198114" y="302133"/>
                </a:lnTo>
                <a:lnTo>
                  <a:pt x="3194430" y="306197"/>
                </a:lnTo>
                <a:lnTo>
                  <a:pt x="3190621" y="306197"/>
                </a:lnTo>
                <a:lnTo>
                  <a:pt x="3182619" y="306197"/>
                </a:lnTo>
                <a:lnTo>
                  <a:pt x="3179191" y="303276"/>
                </a:lnTo>
                <a:lnTo>
                  <a:pt x="3180334" y="297688"/>
                </a:lnTo>
                <a:lnTo>
                  <a:pt x="3181350" y="291338"/>
                </a:lnTo>
                <a:lnTo>
                  <a:pt x="3184143" y="283845"/>
                </a:lnTo>
                <a:lnTo>
                  <a:pt x="3196081" y="260731"/>
                </a:lnTo>
                <a:lnTo>
                  <a:pt x="3191002" y="260477"/>
                </a:lnTo>
                <a:lnTo>
                  <a:pt x="3152409" y="262763"/>
                </a:lnTo>
                <a:lnTo>
                  <a:pt x="3106674" y="269621"/>
                </a:lnTo>
                <a:lnTo>
                  <a:pt x="3067812" y="278639"/>
                </a:lnTo>
                <a:lnTo>
                  <a:pt x="3016250" y="296164"/>
                </a:lnTo>
                <a:lnTo>
                  <a:pt x="3014344" y="296799"/>
                </a:lnTo>
                <a:lnTo>
                  <a:pt x="3012440" y="297053"/>
                </a:lnTo>
                <a:lnTo>
                  <a:pt x="3010408" y="297053"/>
                </a:lnTo>
                <a:lnTo>
                  <a:pt x="3004819" y="297053"/>
                </a:lnTo>
                <a:lnTo>
                  <a:pt x="3002026" y="293624"/>
                </a:lnTo>
                <a:lnTo>
                  <a:pt x="3002026" y="286893"/>
                </a:lnTo>
                <a:lnTo>
                  <a:pt x="3002026" y="282575"/>
                </a:lnTo>
                <a:lnTo>
                  <a:pt x="3004058" y="279527"/>
                </a:lnTo>
                <a:lnTo>
                  <a:pt x="3008122" y="277622"/>
                </a:lnTo>
                <a:lnTo>
                  <a:pt x="3013549" y="275074"/>
                </a:lnTo>
                <a:lnTo>
                  <a:pt x="3019917" y="272383"/>
                </a:lnTo>
                <a:lnTo>
                  <a:pt x="3027213" y="269549"/>
                </a:lnTo>
                <a:lnTo>
                  <a:pt x="3035427" y="266573"/>
                </a:lnTo>
                <a:lnTo>
                  <a:pt x="3043902" y="245951"/>
                </a:lnTo>
                <a:lnTo>
                  <a:pt x="3064805" y="202136"/>
                </a:lnTo>
                <a:lnTo>
                  <a:pt x="3088719" y="161607"/>
                </a:lnTo>
                <a:lnTo>
                  <a:pt x="3111754" y="129413"/>
                </a:lnTo>
                <a:lnTo>
                  <a:pt x="3125704" y="105126"/>
                </a:lnTo>
                <a:lnTo>
                  <a:pt x="3151886" y="65532"/>
                </a:lnTo>
                <a:lnTo>
                  <a:pt x="3152648" y="64770"/>
                </a:lnTo>
                <a:lnTo>
                  <a:pt x="3125978" y="71374"/>
                </a:lnTo>
                <a:lnTo>
                  <a:pt x="3123438" y="71755"/>
                </a:lnTo>
                <a:lnTo>
                  <a:pt x="3121025" y="71755"/>
                </a:lnTo>
                <a:lnTo>
                  <a:pt x="3115055" y="71755"/>
                </a:lnTo>
                <a:lnTo>
                  <a:pt x="3112135" y="68707"/>
                </a:lnTo>
                <a:lnTo>
                  <a:pt x="3112135" y="62357"/>
                </a:lnTo>
                <a:lnTo>
                  <a:pt x="3112135" y="57912"/>
                </a:lnTo>
                <a:lnTo>
                  <a:pt x="3115691" y="54229"/>
                </a:lnTo>
                <a:lnTo>
                  <a:pt x="3159299" y="41656"/>
                </a:lnTo>
                <a:lnTo>
                  <a:pt x="3210814" y="33655"/>
                </a:lnTo>
                <a:lnTo>
                  <a:pt x="3257835" y="29479"/>
                </a:lnTo>
                <a:lnTo>
                  <a:pt x="3301238" y="28067"/>
                </a:lnTo>
                <a:lnTo>
                  <a:pt x="3307715" y="18542"/>
                </a:lnTo>
                <a:lnTo>
                  <a:pt x="3311525" y="12826"/>
                </a:lnTo>
                <a:lnTo>
                  <a:pt x="3312922" y="11049"/>
                </a:lnTo>
                <a:lnTo>
                  <a:pt x="3318510" y="3683"/>
                </a:lnTo>
                <a:lnTo>
                  <a:pt x="3323590" y="0"/>
                </a:lnTo>
                <a:lnTo>
                  <a:pt x="3328162" y="0"/>
                </a:lnTo>
                <a:close/>
              </a:path>
            </a:pathLst>
          </a:custGeom>
          <a:noFill/>
          <a:ln w="3240">
            <a:solidFill>
              <a:srgbClr val="446A1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6" name="object 12"/>
          <p:cNvPicPr/>
          <p:nvPr/>
        </p:nvPicPr>
        <p:blipFill>
          <a:blip r:embed="rId8"/>
          <a:stretch/>
        </p:blipFill>
        <p:spPr>
          <a:xfrm>
            <a:off x="6121800" y="2039040"/>
            <a:ext cx="3020400" cy="3930120"/>
          </a:xfrm>
          <a:prstGeom prst="rect">
            <a:avLst/>
          </a:prstGeom>
          <a:ln w="0">
            <a:noFill/>
          </a:ln>
        </p:spPr>
      </p:pic>
      <p:pic>
        <p:nvPicPr>
          <p:cNvPr id="287" name="object 13"/>
          <p:cNvPicPr/>
          <p:nvPr/>
        </p:nvPicPr>
        <p:blipFill>
          <a:blip r:embed="rId9"/>
          <a:stretch/>
        </p:blipFill>
        <p:spPr>
          <a:xfrm>
            <a:off x="3096720" y="3189600"/>
            <a:ext cx="3020400" cy="3666600"/>
          </a:xfrm>
          <a:prstGeom prst="rect">
            <a:avLst/>
          </a:prstGeom>
          <a:ln w="0">
            <a:noFill/>
          </a:ln>
        </p:spPr>
      </p:pic>
      <p:pic>
        <p:nvPicPr>
          <p:cNvPr id="288" name="object 14"/>
          <p:cNvPicPr/>
          <p:nvPr/>
        </p:nvPicPr>
        <p:blipFill>
          <a:blip r:embed="rId10"/>
          <a:stretch/>
        </p:blipFill>
        <p:spPr>
          <a:xfrm>
            <a:off x="2880" y="745200"/>
            <a:ext cx="3172680" cy="3997080"/>
          </a:xfrm>
          <a:prstGeom prst="rect">
            <a:avLst/>
          </a:prstGeom>
          <a:ln w="0"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4219200" y="682200"/>
            <a:ext cx="3987360" cy="44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600" b="0" i="1" strike="noStrike" spc="-80">
                <a:solidFill>
                  <a:srgbClr val="000000"/>
                </a:solidFill>
                <a:latin typeface="Cambria"/>
                <a:ea typeface="DejaVu Sans"/>
              </a:rPr>
              <a:t>Gli</a:t>
            </a:r>
            <a:r>
              <a:rPr lang="it-IT" sz="2600" b="0" i="1" strike="noStrike" spc="293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600" b="0" i="1" strike="noStrike" spc="-185">
                <a:solidFill>
                  <a:srgbClr val="000000"/>
                </a:solidFill>
                <a:latin typeface="Cambria"/>
                <a:ea typeface="DejaVu Sans"/>
              </a:rPr>
              <a:t>ingressi</a:t>
            </a:r>
            <a:r>
              <a:rPr lang="it-IT" sz="2600" b="0" i="1" strike="noStrike" spc="293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600" b="0" i="1" strike="noStrike" spc="-282">
                <a:solidFill>
                  <a:srgbClr val="000000"/>
                </a:solidFill>
                <a:latin typeface="Cambria"/>
                <a:ea typeface="DejaVu Sans"/>
              </a:rPr>
              <a:t>e</a:t>
            </a:r>
            <a:r>
              <a:rPr lang="it-IT" sz="2600" b="0" i="1" strike="noStrike" spc="287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600" b="0" i="1" strike="noStrike" spc="-191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2600" b="0" i="1" strike="noStrike" spc="30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600" b="0" i="1" strike="noStrike" spc="-211">
                <a:solidFill>
                  <a:srgbClr val="000000"/>
                </a:solidFill>
                <a:latin typeface="Cambria"/>
                <a:ea typeface="DejaVu Sans"/>
              </a:rPr>
              <a:t>uscite</a:t>
            </a:r>
            <a:endParaRPr lang="it-IT" sz="2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ject 3"/>
          <p:cNvPicPr/>
          <p:nvPr/>
        </p:nvPicPr>
        <p:blipFill>
          <a:blip r:embed="rId2"/>
          <a:stretch/>
        </p:blipFill>
        <p:spPr>
          <a:xfrm>
            <a:off x="320040" y="181440"/>
            <a:ext cx="4780440" cy="4485960"/>
          </a:xfrm>
          <a:prstGeom prst="rect">
            <a:avLst/>
          </a:prstGeom>
          <a:ln w="0">
            <a:noFill/>
          </a:ln>
        </p:spPr>
      </p:pic>
      <p:pic>
        <p:nvPicPr>
          <p:cNvPr id="327" name="object 4"/>
          <p:cNvPicPr/>
          <p:nvPr/>
        </p:nvPicPr>
        <p:blipFill>
          <a:blip r:embed="rId3"/>
          <a:stretch/>
        </p:blipFill>
        <p:spPr>
          <a:xfrm>
            <a:off x="3904560" y="3137760"/>
            <a:ext cx="5018400" cy="3718440"/>
          </a:xfrm>
          <a:prstGeom prst="rect">
            <a:avLst/>
          </a:prstGeom>
          <a:ln w="0">
            <a:noFill/>
          </a:ln>
        </p:spPr>
      </p:pic>
      <p:sp>
        <p:nvSpPr>
          <p:cNvPr id="328" name="CustomShape 1"/>
          <p:cNvSpPr/>
          <p:nvPr/>
        </p:nvSpPr>
        <p:spPr>
          <a:xfrm>
            <a:off x="450360" y="5150160"/>
            <a:ext cx="2693160" cy="110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3600" b="0" i="1" strike="noStrike" spc="-100">
                <a:solidFill>
                  <a:srgbClr val="FF0000"/>
                </a:solidFill>
                <a:latin typeface="Cambria"/>
                <a:ea typeface="DejaVu Sans"/>
              </a:rPr>
              <a:t>Gli</a:t>
            </a:r>
            <a:r>
              <a:rPr lang="it-IT" sz="3600" b="0" i="1" strike="noStrike" spc="381">
                <a:solidFill>
                  <a:srgbClr val="FF0000"/>
                </a:solidFill>
                <a:latin typeface="Cambria"/>
                <a:ea typeface="DejaVu Sans"/>
              </a:rPr>
              <a:t> </a:t>
            </a:r>
            <a:r>
              <a:rPr lang="it-IT" sz="3600" b="0" i="1" strike="noStrike" spc="-284">
                <a:solidFill>
                  <a:srgbClr val="FF0000"/>
                </a:solidFill>
                <a:latin typeface="Cambria"/>
                <a:ea typeface="DejaVu Sans"/>
              </a:rPr>
              <a:t>spazi	</a:t>
            </a:r>
            <a:r>
              <a:rPr lang="it-IT" sz="3600" b="0" i="1" strike="noStrike" spc="-245">
                <a:solidFill>
                  <a:srgbClr val="FF0000"/>
                </a:solidFill>
                <a:latin typeface="Cambria"/>
                <a:ea typeface="DejaVu Sans"/>
              </a:rPr>
              <a:t>esterni</a:t>
            </a:r>
            <a:endParaRPr lang="it-IT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object 2"/>
          <p:cNvPicPr/>
          <p:nvPr/>
        </p:nvPicPr>
        <p:blipFill>
          <a:blip r:embed="rId2"/>
          <a:stretch/>
        </p:blipFill>
        <p:spPr>
          <a:xfrm>
            <a:off x="2610360" y="1597320"/>
            <a:ext cx="4704480" cy="2585880"/>
          </a:xfrm>
          <a:prstGeom prst="rect">
            <a:avLst/>
          </a:prstGeom>
          <a:ln w="0">
            <a:noFill/>
          </a:ln>
        </p:spPr>
      </p:pic>
      <p:sp>
        <p:nvSpPr>
          <p:cNvPr id="330" name="CustomShape 1"/>
          <p:cNvSpPr/>
          <p:nvPr/>
        </p:nvSpPr>
        <p:spPr>
          <a:xfrm>
            <a:off x="2037600" y="409320"/>
            <a:ext cx="4876920" cy="12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3600" b="0" i="1" strike="noStrike" spc="-86">
                <a:solidFill>
                  <a:srgbClr val="FF0000"/>
                </a:solidFill>
                <a:latin typeface="Cambria"/>
                <a:ea typeface="DejaVu Sans"/>
              </a:rPr>
              <a:t>Il	</a:t>
            </a:r>
            <a:r>
              <a:rPr lang="it-IT" sz="3600" b="0" i="1" strike="noStrike" spc="-426">
                <a:solidFill>
                  <a:srgbClr val="FF0000"/>
                </a:solidFill>
                <a:latin typeface="Cambria"/>
                <a:ea typeface="DejaVu Sans"/>
              </a:rPr>
              <a:t>nostro	</a:t>
            </a:r>
            <a:r>
              <a:rPr lang="it-IT" sz="3600" b="0" i="1" strike="noStrike" spc="-452">
                <a:solidFill>
                  <a:srgbClr val="FF0000"/>
                </a:solidFill>
                <a:latin typeface="Cambria"/>
                <a:ea typeface="DejaVu Sans"/>
              </a:rPr>
              <a:t>orario	</a:t>
            </a:r>
            <a:r>
              <a:rPr lang="it-IT" sz="3600" b="0" i="1" strike="noStrike" spc="-324">
                <a:solidFill>
                  <a:srgbClr val="FF0000"/>
                </a:solidFill>
                <a:latin typeface="Cambria"/>
                <a:ea typeface="DejaVu Sans"/>
              </a:rPr>
              <a:t>settimanale</a:t>
            </a:r>
            <a:endParaRPr lang="it-IT" sz="3600" b="0" strike="noStrike" spc="-1">
              <a:latin typeface="Arial"/>
            </a:endParaRPr>
          </a:p>
        </p:txBody>
      </p:sp>
      <p:sp>
        <p:nvSpPr>
          <p:cNvPr id="331" name="CustomShape 2"/>
          <p:cNvSpPr/>
          <p:nvPr/>
        </p:nvSpPr>
        <p:spPr>
          <a:xfrm>
            <a:off x="547200" y="4307040"/>
            <a:ext cx="8468640" cy="171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800" b="0" i="1" strike="noStrike" spc="-134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2800" b="0" i="1" strike="noStrike" spc="32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197">
                <a:solidFill>
                  <a:srgbClr val="000000"/>
                </a:solidFill>
                <a:latin typeface="Cambria"/>
                <a:ea typeface="DejaVu Sans"/>
              </a:rPr>
              <a:t>classi</a:t>
            </a:r>
            <a:r>
              <a:rPr lang="it-IT" sz="2800" b="0" i="1" strike="noStrike" spc="20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11">
                <a:solidFill>
                  <a:srgbClr val="000000"/>
                </a:solidFill>
                <a:latin typeface="Cambria"/>
                <a:ea typeface="DejaVu Sans"/>
              </a:rPr>
              <a:t>del</a:t>
            </a:r>
            <a:r>
              <a:rPr lang="it-IT" sz="2800" b="0" i="1" strike="noStrike" spc="18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19">
                <a:solidFill>
                  <a:srgbClr val="000000"/>
                </a:solidFill>
                <a:latin typeface="Cambria"/>
                <a:ea typeface="DejaVu Sans"/>
              </a:rPr>
              <a:t>Plesso</a:t>
            </a:r>
            <a:r>
              <a:rPr lang="it-IT" sz="2800" b="0" i="1" strike="noStrike" spc="157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82">
                <a:solidFill>
                  <a:srgbClr val="000000"/>
                </a:solidFill>
                <a:latin typeface="Cambria"/>
                <a:ea typeface="DejaVu Sans"/>
              </a:rPr>
              <a:t>Tonello</a:t>
            </a:r>
            <a:r>
              <a:rPr lang="it-IT" sz="2800" b="0" i="1" strike="noStrike" spc="38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335">
                <a:solidFill>
                  <a:srgbClr val="000000"/>
                </a:solidFill>
                <a:latin typeface="Cambria"/>
                <a:ea typeface="DejaVu Sans"/>
              </a:rPr>
              <a:t>seguono</a:t>
            </a:r>
            <a:r>
              <a:rPr lang="it-IT" sz="2800" b="0" i="1" strike="noStrike" spc="20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82">
                <a:solidFill>
                  <a:srgbClr val="000000"/>
                </a:solidFill>
                <a:latin typeface="Cambria"/>
                <a:ea typeface="DejaVu Sans"/>
              </a:rPr>
              <a:t>due</a:t>
            </a:r>
            <a:r>
              <a:rPr lang="it-IT" sz="2800" b="0" i="1" strike="noStrike" spc="367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154">
                <a:solidFill>
                  <a:srgbClr val="000000"/>
                </a:solidFill>
                <a:latin typeface="Cambria"/>
                <a:ea typeface="DejaVu Sans"/>
              </a:rPr>
              <a:t>differenti</a:t>
            </a:r>
            <a:r>
              <a:rPr lang="it-IT" sz="2800" b="0" i="1" strike="noStrike" spc="28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50">
                <a:solidFill>
                  <a:srgbClr val="000000"/>
                </a:solidFill>
                <a:latin typeface="Cambria"/>
                <a:ea typeface="DejaVu Sans"/>
              </a:rPr>
              <a:t>modelli</a:t>
            </a:r>
            <a:r>
              <a:rPr lang="it-IT" sz="2800" b="0" i="1" strike="noStrike" spc="457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191">
                <a:solidFill>
                  <a:srgbClr val="000000"/>
                </a:solidFill>
                <a:latin typeface="Cambria"/>
                <a:ea typeface="DejaVu Sans"/>
              </a:rPr>
              <a:t>di</a:t>
            </a:r>
            <a:r>
              <a:rPr lang="it-IT" sz="2800" b="0" i="1" strike="noStrike" spc="21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316">
                <a:solidFill>
                  <a:srgbClr val="000000"/>
                </a:solidFill>
                <a:latin typeface="Cambria"/>
                <a:ea typeface="DejaVu Sans"/>
              </a:rPr>
              <a:t>orario </a:t>
            </a:r>
            <a:r>
              <a:rPr lang="it-IT" sz="2800" b="0" i="1" strike="noStrike" spc="-599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361">
                <a:solidFill>
                  <a:srgbClr val="000000"/>
                </a:solidFill>
                <a:latin typeface="Cambria"/>
                <a:ea typeface="DejaVu Sans"/>
              </a:rPr>
              <a:t>a</a:t>
            </a:r>
            <a:r>
              <a:rPr lang="it-IT" sz="2800" b="0" i="1" strike="noStrike" spc="-18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301">
                <a:solidFill>
                  <a:srgbClr val="000000"/>
                </a:solidFill>
                <a:latin typeface="Cambria"/>
                <a:ea typeface="DejaVu Sans"/>
              </a:rPr>
              <a:t>seconda</a:t>
            </a:r>
            <a:r>
              <a:rPr lang="it-IT" sz="2800" b="0" i="1" strike="noStrike" spc="-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16">
                <a:solidFill>
                  <a:srgbClr val="000000"/>
                </a:solidFill>
                <a:latin typeface="Cambria"/>
                <a:ea typeface="DejaVu Sans"/>
              </a:rPr>
              <a:t>del</a:t>
            </a:r>
            <a:r>
              <a:rPr lang="it-IT" sz="2800" b="0" i="1" strike="noStrike" spc="-75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324">
                <a:solidFill>
                  <a:srgbClr val="000000"/>
                </a:solidFill>
                <a:latin typeface="Cambria"/>
                <a:ea typeface="DejaVu Sans"/>
              </a:rPr>
              <a:t>tempo</a:t>
            </a:r>
            <a:r>
              <a:rPr lang="it-IT" sz="2800" b="0" i="1" strike="noStrike" spc="-245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96">
                <a:solidFill>
                  <a:srgbClr val="000000"/>
                </a:solidFill>
                <a:latin typeface="Cambria"/>
                <a:ea typeface="DejaVu Sans"/>
              </a:rPr>
              <a:t>scuola</a:t>
            </a:r>
            <a:r>
              <a:rPr lang="it-IT" sz="2800" b="0" i="1" strike="noStrike" spc="-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2800" b="0" i="1" strike="noStrike" spc="-236">
                <a:solidFill>
                  <a:srgbClr val="000000"/>
                </a:solidFill>
                <a:latin typeface="Cambria"/>
                <a:ea typeface="DejaVu Sans"/>
              </a:rPr>
              <a:t>prescelto:</a:t>
            </a:r>
            <a:endParaRPr lang="it-IT" sz="2800" b="0" strike="noStrike" spc="-1">
              <a:latin typeface="Arial"/>
            </a:endParaRPr>
          </a:p>
          <a:p>
            <a:pPr marL="291960" indent="-278280">
              <a:lnSpc>
                <a:spcPct val="100000"/>
              </a:lnSpc>
              <a:buClr>
                <a:srgbClr val="000000"/>
              </a:buClr>
              <a:buSzPct val="96000"/>
              <a:buFont typeface="Wingdings" charset="2"/>
              <a:buChar char=""/>
            </a:pPr>
            <a:r>
              <a:rPr lang="it-IT" sz="2800" b="0" i="1" u="heavy" strike="noStrike" spc="-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40</a:t>
            </a:r>
            <a:r>
              <a:rPr lang="it-IT" sz="2800" b="0" i="1" u="heavy" strike="noStrike" spc="293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32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2800" b="0" i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32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tempo</a:t>
            </a:r>
            <a:r>
              <a:rPr lang="it-IT" sz="2800" b="0" i="1" u="heavy" strike="noStrike" spc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29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pieno</a:t>
            </a:r>
            <a:endParaRPr lang="it-IT" sz="2800" b="0" strike="noStrike" spc="-1">
              <a:latin typeface="Arial"/>
            </a:endParaRPr>
          </a:p>
          <a:p>
            <a:pPr marL="291960" indent="-278280">
              <a:lnSpc>
                <a:spcPct val="100000"/>
              </a:lnSpc>
              <a:buClr>
                <a:srgbClr val="000000"/>
              </a:buClr>
              <a:buSzPct val="96000"/>
              <a:buFont typeface="Wingdings" charset="2"/>
              <a:buChar char=""/>
            </a:pPr>
            <a:r>
              <a:rPr lang="it-IT" sz="2800" b="0" i="1" u="heavy" strike="noStrike" spc="-13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27</a:t>
            </a:r>
            <a:r>
              <a:rPr lang="it-IT" sz="2800" b="0" i="1" u="heavy" strike="noStrike" spc="29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32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2800" b="0" i="1" u="heavy" strike="noStrike" spc="2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32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tempo</a:t>
            </a:r>
            <a:r>
              <a:rPr lang="it-IT" sz="2800" b="0" i="1" u="heavy" strike="noStrike" spc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28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modulare</a:t>
            </a:r>
            <a:r>
              <a:rPr lang="it-IT" sz="2800" b="0" i="1" u="heavy" strike="noStrike" spc="273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21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(</a:t>
            </a:r>
            <a:r>
              <a:rPr lang="it-IT" sz="2800" b="0" i="1" u="heavy" strike="noStrike" spc="34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400" b="0" i="1" u="heavy" strike="noStrike" spc="-19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garantite</a:t>
            </a:r>
            <a:r>
              <a:rPr lang="it-IT" sz="2400" b="0" i="1" u="heavy" strike="noStrike" spc="22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400" b="0" i="1" u="heavy" strike="noStrike" spc="-2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32</a:t>
            </a:r>
            <a:r>
              <a:rPr lang="it-IT" sz="2400" b="0" i="1" u="heavy" strike="noStrike" spc="24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400" b="0" i="1" u="heavy" strike="noStrike" spc="-2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2800" b="0" i="1" u="heavy" strike="noStrike" spc="-2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)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object 2"/>
          <p:cNvPicPr/>
          <p:nvPr/>
        </p:nvPicPr>
        <p:blipFill>
          <a:blip r:embed="rId2"/>
          <a:stretch/>
        </p:blipFill>
        <p:spPr>
          <a:xfrm>
            <a:off x="5832000" y="288000"/>
            <a:ext cx="2116800" cy="1407960"/>
          </a:xfrm>
          <a:prstGeom prst="rect">
            <a:avLst/>
          </a:prstGeom>
          <a:ln w="0"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2341800" y="633960"/>
            <a:ext cx="3571200" cy="86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291960" indent="-278280">
              <a:lnSpc>
                <a:spcPct val="100000"/>
              </a:lnSpc>
              <a:buClr>
                <a:srgbClr val="000000"/>
              </a:buClr>
              <a:buSzPct val="96000"/>
              <a:buFont typeface="Wingdings" charset="2"/>
              <a:buChar char=""/>
            </a:pPr>
            <a:r>
              <a:rPr lang="it-IT" sz="2800" b="0" i="1" u="heavy" strike="noStrike" spc="-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40</a:t>
            </a:r>
            <a:r>
              <a:rPr lang="it-IT" sz="2800" b="0" i="1" u="heavy" strike="noStrike" spc="28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8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2800" b="0" i="1" u="heavy" strike="noStrike" spc="273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11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TEMPO</a:t>
            </a:r>
            <a:r>
              <a:rPr lang="it-IT" sz="2800" b="0" i="1" u="heavy" strike="noStrike" spc="25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9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PIENO</a:t>
            </a:r>
            <a:endParaRPr lang="it-IT" sz="2800" b="0" strike="noStrike" spc="-1">
              <a:latin typeface="Arial"/>
            </a:endParaRPr>
          </a:p>
        </p:txBody>
      </p:sp>
      <p:graphicFrame>
        <p:nvGraphicFramePr>
          <p:cNvPr id="334" name="Table 2"/>
          <p:cNvGraphicFramePr/>
          <p:nvPr/>
        </p:nvGraphicFramePr>
        <p:xfrm>
          <a:off x="246240" y="1831680"/>
          <a:ext cx="7776000" cy="3779520"/>
        </p:xfrm>
        <a:graphic>
          <a:graphicData uri="http://schemas.openxmlformats.org/drawingml/2006/table">
            <a:tbl>
              <a:tblPr/>
              <a:tblGrid>
                <a:gridCol w="92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5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13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N°</a:t>
                      </a:r>
                      <a:r>
                        <a:rPr lang="it-IT" sz="1100" b="0" strike="noStrike" spc="18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 </a:t>
                      </a: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ore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ORARIO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LUNEDi’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MARTEDi’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MERCOLEDI’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720" algn="ctr">
                        <a:lnSpc>
                          <a:spcPct val="100000"/>
                        </a:lnSpc>
                      </a:pP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GIOVEDI’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VENERDI’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8.15-9.15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II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4440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9.15-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10.15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III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10.15-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31840">
                        <a:lnSpc>
                          <a:spcPct val="100000"/>
                        </a:lnSpc>
                      </a:pPr>
                      <a:r>
                        <a:rPr lang="it-IT" sz="1100" b="0" strike="noStrike" spc="-2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11.15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IV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480">
                        <a:lnSpc>
                          <a:spcPct val="100000"/>
                        </a:lnSpc>
                      </a:pPr>
                      <a:r>
                        <a:rPr lang="it-IT" sz="1100" b="0" strike="noStrike" spc="-15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11.15-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12.15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V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12.15-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13.15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594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VI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13.15-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14.15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dopomensa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dopomensa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dopomensa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800"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dopomensa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800"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dopomensa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VII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14.15-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15.15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VIII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1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15.15-16-</a:t>
                      </a:r>
                      <a:endParaRPr lang="it-IT" sz="11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100" b="0" strike="noStrike" spc="-7">
                          <a:solidFill>
                            <a:srgbClr val="000000"/>
                          </a:solidFill>
                          <a:latin typeface="Caimbra"/>
                          <a:ea typeface="DejaVu Sans"/>
                        </a:rPr>
                        <a:t>15</a:t>
                      </a:r>
                      <a:endParaRPr lang="it-IT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5" name="CustomShape 3"/>
          <p:cNvSpPr/>
          <p:nvPr/>
        </p:nvSpPr>
        <p:spPr>
          <a:xfrm>
            <a:off x="1007640" y="6233760"/>
            <a:ext cx="6983280" cy="62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1800" b="0" i="1" strike="noStrike" spc="-134">
                <a:solidFill>
                  <a:srgbClr val="000000"/>
                </a:solidFill>
                <a:latin typeface="Cambria"/>
                <a:ea typeface="DejaVu Sans"/>
              </a:rPr>
              <a:t>L’ingresso</a:t>
            </a:r>
            <a:r>
              <a:rPr lang="it-IT" sz="1800" b="0" i="1" strike="noStrike" spc="228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09">
                <a:solidFill>
                  <a:srgbClr val="000000"/>
                </a:solidFill>
                <a:latin typeface="Cambria"/>
                <a:ea typeface="DejaVu Sans"/>
              </a:rPr>
              <a:t>in</a:t>
            </a:r>
            <a:r>
              <a:rPr lang="it-IT" sz="1800" b="0" i="1" strike="noStrike" spc="23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97">
                <a:solidFill>
                  <a:srgbClr val="000000"/>
                </a:solidFill>
                <a:latin typeface="Cambria"/>
                <a:ea typeface="DejaVu Sans"/>
              </a:rPr>
              <a:t>aula</a:t>
            </a:r>
            <a:r>
              <a:rPr lang="it-IT" sz="1800" b="0" i="1" strike="noStrike" spc="228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97">
                <a:solidFill>
                  <a:srgbClr val="000000"/>
                </a:solidFill>
                <a:latin typeface="Cambria"/>
                <a:ea typeface="DejaVu Sans"/>
              </a:rPr>
              <a:t>è</a:t>
            </a:r>
            <a:r>
              <a:rPr lang="it-IT" sz="1800" b="0" i="1" strike="noStrike" spc="216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65">
                <a:solidFill>
                  <a:srgbClr val="000000"/>
                </a:solidFill>
                <a:latin typeface="Cambria"/>
                <a:ea typeface="DejaVu Sans"/>
              </a:rPr>
              <a:t>previsto</a:t>
            </a:r>
            <a:r>
              <a:rPr lang="it-IT" sz="1800" b="0" i="1" strike="noStrike" spc="24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82">
                <a:solidFill>
                  <a:srgbClr val="000000"/>
                </a:solidFill>
                <a:latin typeface="Cambria"/>
                <a:ea typeface="DejaVu Sans"/>
              </a:rPr>
              <a:t>per</a:t>
            </a:r>
            <a:r>
              <a:rPr lang="it-IT" sz="1800" b="0" i="1" strike="noStrike" spc="228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31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1800" b="0" i="1" strike="noStrike" spc="216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231">
                <a:solidFill>
                  <a:srgbClr val="000000"/>
                </a:solidFill>
                <a:latin typeface="Cambria"/>
                <a:ea typeface="DejaVu Sans"/>
              </a:rPr>
              <a:t>ore</a:t>
            </a:r>
            <a:r>
              <a:rPr lang="it-IT" sz="1800" b="0" i="1" strike="noStrike" spc="18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u="sng" strike="noStrike" spc="-10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8.15,</a:t>
            </a:r>
            <a:r>
              <a:rPr lang="it-IT" sz="1800" b="0" i="1" u="sng" strike="noStrike" spc="208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800" b="0" i="1" strike="noStrike" spc="-126">
                <a:solidFill>
                  <a:srgbClr val="000000"/>
                </a:solidFill>
                <a:latin typeface="Cambria"/>
                <a:ea typeface="DejaVu Sans"/>
              </a:rPr>
              <a:t>l’uscita</a:t>
            </a:r>
            <a:r>
              <a:rPr lang="it-IT" sz="1800" b="0" i="1" strike="noStrike" spc="236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82">
                <a:solidFill>
                  <a:srgbClr val="000000"/>
                </a:solidFill>
                <a:latin typeface="Cambria"/>
                <a:ea typeface="DejaVu Sans"/>
              </a:rPr>
              <a:t>per</a:t>
            </a:r>
            <a:r>
              <a:rPr lang="it-IT" sz="1800" b="0" i="1" strike="noStrike" spc="22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34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1800" b="0" i="1" strike="noStrike" spc="222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236">
                <a:solidFill>
                  <a:srgbClr val="000000"/>
                </a:solidFill>
                <a:latin typeface="Cambria"/>
                <a:ea typeface="DejaVu Sans"/>
              </a:rPr>
              <a:t>ore</a:t>
            </a:r>
            <a:r>
              <a:rPr lang="it-IT" sz="1800" b="0" i="1" strike="noStrike" spc="231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u="sng" strike="noStrike" spc="-20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16.15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object 2"/>
          <p:cNvPicPr/>
          <p:nvPr/>
        </p:nvPicPr>
        <p:blipFill>
          <a:blip r:embed="rId2"/>
          <a:stretch/>
        </p:blipFill>
        <p:spPr>
          <a:xfrm>
            <a:off x="5772240" y="441000"/>
            <a:ext cx="2263320" cy="1499400"/>
          </a:xfrm>
          <a:prstGeom prst="rect">
            <a:avLst/>
          </a:prstGeom>
          <a:ln w="0">
            <a:noFill/>
          </a:ln>
        </p:spPr>
      </p:pic>
      <p:sp>
        <p:nvSpPr>
          <p:cNvPr id="337" name="CustomShape 1"/>
          <p:cNvSpPr/>
          <p:nvPr/>
        </p:nvSpPr>
        <p:spPr>
          <a:xfrm>
            <a:off x="432000" y="223200"/>
            <a:ext cx="5860440" cy="711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291960" indent="-278280">
              <a:lnSpc>
                <a:spcPct val="100000"/>
              </a:lnSpc>
              <a:buClr>
                <a:srgbClr val="000000"/>
              </a:buClr>
              <a:buSzPct val="96000"/>
              <a:buFont typeface="Wingdings" charset="2"/>
              <a:buChar char=""/>
            </a:pPr>
            <a:r>
              <a:rPr lang="it-IT" sz="2800" b="0" i="1" u="heavy" strike="noStrike" spc="-13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27</a:t>
            </a:r>
            <a:r>
              <a:rPr lang="it-IT" sz="2800" b="0" i="1" u="heavy" strike="noStrike" spc="30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8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2800" b="0" i="1" u="heavy" strike="noStrike" spc="28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11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TEMPO</a:t>
            </a:r>
            <a:r>
              <a:rPr lang="it-IT" sz="2800" b="0" i="1" u="heavy" strike="noStrike" spc="27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2800" b="0" i="1" u="heavy" strike="noStrike" spc="-6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MODULARE</a:t>
            </a:r>
            <a:r>
              <a:rPr lang="it-IT" sz="2800" b="0" i="1" u="heavy" strike="noStrike" spc="31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800" b="0" i="1" u="heavy" strike="noStrike" spc="-134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(</a:t>
            </a:r>
            <a:r>
              <a:rPr lang="it-IT" sz="1800" b="0" i="1" u="heavy" strike="noStrike" spc="182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600" b="0" i="1" u="heavy" strike="noStrike" spc="-12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garantite</a:t>
            </a:r>
            <a:r>
              <a:rPr lang="it-IT" sz="1600" b="0" i="1" u="heavy" strike="noStrike" spc="13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600" b="0" i="1" u="heavy" strike="noStrike" spc="-2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32</a:t>
            </a:r>
            <a:r>
              <a:rPr lang="it-IT" sz="1600" b="0" i="1" u="heavy" strike="noStrike" spc="18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600" b="0" i="1" u="heavy" strike="noStrike" spc="-17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ore</a:t>
            </a:r>
            <a:r>
              <a:rPr lang="it-IT" sz="1800" b="0" i="1" u="heavy" strike="noStrike" spc="-17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)</a:t>
            </a:r>
            <a:endParaRPr lang="it-IT" sz="1800" b="0" strike="noStrike" spc="-1">
              <a:latin typeface="Arial"/>
            </a:endParaRPr>
          </a:p>
        </p:txBody>
      </p:sp>
      <p:graphicFrame>
        <p:nvGraphicFramePr>
          <p:cNvPr id="338" name="Table 2"/>
          <p:cNvGraphicFramePr/>
          <p:nvPr/>
        </p:nvGraphicFramePr>
        <p:xfrm>
          <a:off x="777960" y="1645560"/>
          <a:ext cx="6680520" cy="4740000"/>
        </p:xfrm>
        <a:graphic>
          <a:graphicData uri="http://schemas.openxmlformats.org/drawingml/2006/table">
            <a:tbl>
              <a:tblPr/>
              <a:tblGrid>
                <a:gridCol w="903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3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560"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N</a:t>
                      </a: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°</a:t>
                      </a:r>
                      <a:r>
                        <a:rPr lang="it-IT" sz="1300" b="0" strike="noStrike" spc="18">
                          <a:solidFill>
                            <a:srgbClr val="000000"/>
                          </a:solidFill>
                          <a:latin typeface="Calibri"/>
                          <a:ea typeface="DejaVu Sans"/>
                        </a:rPr>
                        <a:t> </a:t>
                      </a: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ore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0656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ORARIO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321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LUNEDì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MARTEDì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MERCOL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EDì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GIOVEDì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76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VENERDì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460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8.15-9.15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II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4444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9.15-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10.15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III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10.15-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231840">
                        <a:lnSpc>
                          <a:spcPct val="100000"/>
                        </a:lnSpc>
                      </a:pPr>
                      <a:r>
                        <a:rPr lang="it-IT" sz="1300" b="0" strike="noStrike" spc="-2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11.15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IV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04480">
                        <a:lnSpc>
                          <a:spcPct val="100000"/>
                        </a:lnSpc>
                      </a:pPr>
                      <a:r>
                        <a:rPr lang="it-IT" sz="1300" b="0" strike="noStrike" spc="-15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11.15-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12.15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V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12.15-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12.45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11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MENSA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MENSA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MENSA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VI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12.45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1315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dopomens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dopomens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72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dopomens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1440" algn="ctr">
                        <a:lnSpc>
                          <a:spcPct val="100000"/>
                        </a:lnSpc>
                      </a:pPr>
                      <a:r>
                        <a:rPr lang="it-IT" sz="1300" b="0" strike="noStrike" spc="-1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a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5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VII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9872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14.15-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marL="226080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15.15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VIII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15.15-16-</a:t>
                      </a:r>
                      <a:endParaRPr lang="it-IT" sz="13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300" b="0" strike="noStrike" spc="-7">
                          <a:solidFill>
                            <a:srgbClr val="000000"/>
                          </a:solidFill>
                          <a:latin typeface="Arial MT"/>
                          <a:ea typeface="DejaVu Sans"/>
                        </a:rPr>
                        <a:t>15</a:t>
                      </a:r>
                      <a:endParaRPr lang="it-IT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39" name="CustomShape 3"/>
          <p:cNvSpPr/>
          <p:nvPr/>
        </p:nvSpPr>
        <p:spPr>
          <a:xfrm>
            <a:off x="936000" y="6164280"/>
            <a:ext cx="6550920" cy="55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1800" b="0" i="1" strike="noStrike" spc="-126" dirty="0">
                <a:solidFill>
                  <a:srgbClr val="000000"/>
                </a:solidFill>
                <a:latin typeface="Cambria"/>
                <a:ea typeface="DejaVu Sans"/>
              </a:rPr>
              <a:t>L’ingresso</a:t>
            </a:r>
            <a:r>
              <a:rPr lang="it-IT" sz="1800" b="0" i="1" strike="noStrike" spc="151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00" dirty="0">
                <a:solidFill>
                  <a:srgbClr val="000000"/>
                </a:solidFill>
                <a:latin typeface="Cambria"/>
                <a:ea typeface="DejaVu Sans"/>
              </a:rPr>
              <a:t>in</a:t>
            </a:r>
            <a:r>
              <a:rPr lang="it-IT" sz="1800" b="0" i="1" strike="noStrike" spc="188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82" dirty="0">
                <a:solidFill>
                  <a:srgbClr val="000000"/>
                </a:solidFill>
                <a:latin typeface="Cambria"/>
                <a:ea typeface="DejaVu Sans"/>
              </a:rPr>
              <a:t>aula</a:t>
            </a:r>
            <a:r>
              <a:rPr lang="it-IT" sz="1800" b="0" i="1" strike="noStrike" spc="180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82" dirty="0">
                <a:solidFill>
                  <a:srgbClr val="000000"/>
                </a:solidFill>
                <a:latin typeface="Cambria"/>
                <a:ea typeface="DejaVu Sans"/>
              </a:rPr>
              <a:t>è</a:t>
            </a:r>
            <a:r>
              <a:rPr lang="it-IT" sz="1800" b="0" i="1" strike="noStrike" spc="188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51" dirty="0">
                <a:solidFill>
                  <a:srgbClr val="000000"/>
                </a:solidFill>
                <a:latin typeface="Cambria"/>
                <a:ea typeface="DejaVu Sans"/>
              </a:rPr>
              <a:t>previsto</a:t>
            </a:r>
            <a:r>
              <a:rPr lang="it-IT" sz="1800" b="0" i="1" strike="noStrike" spc="191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65" dirty="0">
                <a:solidFill>
                  <a:srgbClr val="000000"/>
                </a:solidFill>
                <a:latin typeface="Cambria"/>
                <a:ea typeface="DejaVu Sans"/>
              </a:rPr>
              <a:t>per</a:t>
            </a:r>
            <a:r>
              <a:rPr lang="it-IT" sz="1800" b="0" i="1" strike="noStrike" spc="197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20" dirty="0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1800" b="0" i="1" strike="noStrike" spc="180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216" dirty="0">
                <a:solidFill>
                  <a:srgbClr val="000000"/>
                </a:solidFill>
                <a:latin typeface="Cambria"/>
                <a:ea typeface="DejaVu Sans"/>
              </a:rPr>
              <a:t>ore</a:t>
            </a:r>
            <a:r>
              <a:rPr lang="it-IT" sz="1800" b="0" i="1" strike="noStrike" spc="208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u="sng" strike="noStrike" spc="-94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8.15,</a:t>
            </a:r>
            <a:r>
              <a:rPr lang="it-IT" sz="1800" b="0" i="1" u="sng" strike="noStrike" spc="188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 </a:t>
            </a:r>
            <a:r>
              <a:rPr lang="it-IT" sz="1800" b="0" i="1" strike="noStrike" spc="-114" dirty="0">
                <a:solidFill>
                  <a:srgbClr val="000000"/>
                </a:solidFill>
                <a:latin typeface="Cambria"/>
                <a:ea typeface="DejaVu Sans"/>
              </a:rPr>
              <a:t>l’uscita</a:t>
            </a:r>
            <a:r>
              <a:rPr lang="it-IT" sz="1800" b="0" i="1" strike="noStrike" spc="162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65" dirty="0">
                <a:solidFill>
                  <a:srgbClr val="000000"/>
                </a:solidFill>
                <a:latin typeface="Cambria"/>
                <a:ea typeface="DejaVu Sans"/>
              </a:rPr>
              <a:t>per</a:t>
            </a:r>
            <a:r>
              <a:rPr lang="it-IT" sz="1800" b="0" i="1" strike="noStrike" spc="197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120" dirty="0">
                <a:solidFill>
                  <a:srgbClr val="000000"/>
                </a:solidFill>
                <a:latin typeface="Cambria"/>
                <a:ea typeface="DejaVu Sans"/>
              </a:rPr>
              <a:t>le</a:t>
            </a:r>
            <a:r>
              <a:rPr lang="it-IT" sz="1800" b="0" i="1" strike="noStrike" spc="180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strike="noStrike" spc="-216" dirty="0">
                <a:solidFill>
                  <a:srgbClr val="000000"/>
                </a:solidFill>
                <a:latin typeface="Cambria"/>
                <a:ea typeface="DejaVu Sans"/>
              </a:rPr>
              <a:t>ore</a:t>
            </a:r>
            <a:r>
              <a:rPr lang="it-IT" sz="1800" b="0" i="1" strike="noStrike" spc="202" dirty="0">
                <a:solidFill>
                  <a:srgbClr val="000000"/>
                </a:solidFill>
                <a:latin typeface="Cambria"/>
                <a:ea typeface="DejaVu Sans"/>
              </a:rPr>
              <a:t> </a:t>
            </a:r>
            <a:r>
              <a:rPr lang="it-IT" sz="1800" b="0" i="1" u="sng" strike="noStrike" spc="-18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mbria"/>
                <a:ea typeface="DejaVu Sans"/>
              </a:rPr>
              <a:t>16.15</a:t>
            </a:r>
            <a:endParaRPr lang="it-IT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576000" y="432000"/>
            <a:ext cx="6910560" cy="12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b="1" strike="noStrike" spc="-1">
                <a:solidFill>
                  <a:srgbClr val="99FF33"/>
                </a:solidFill>
                <a:latin typeface="Lucida Calligraphy"/>
                <a:ea typeface="DejaVu Sans"/>
              </a:rPr>
              <a:t>PROGETTI SPECIFICI DEL PLESSO A. S. 2022/2023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720000" y="1704600"/>
            <a:ext cx="6838560" cy="337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it-IT" sz="2000" b="0" strike="noStrike" spc="-1">
                <a:solidFill>
                  <a:srgbClr val="000000"/>
                </a:solidFill>
                <a:latin typeface="CAMBRIA"/>
                <a:ea typeface="DejaVu Sans"/>
              </a:rPr>
              <a:t>PROGETTO DI PLESSO FINANZIATO DAL COMUNE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it-IT" sz="2000" b="0" strike="noStrike" spc="-1">
                <a:solidFill>
                  <a:srgbClr val="000000"/>
                </a:solidFill>
                <a:latin typeface="CAMBRIA"/>
                <a:ea typeface="DejaVu Sans"/>
              </a:rPr>
              <a:t>PROGETTO DI MUSICA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it-IT" sz="2000" b="0" strike="noStrike" spc="-1">
                <a:solidFill>
                  <a:srgbClr val="000000"/>
                </a:solidFill>
                <a:latin typeface="CAMBRIA"/>
                <a:ea typeface="DejaVu Sans"/>
              </a:rPr>
              <a:t>COLLABORAZIONE CON LA BIBLIOTECA COMUNALE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it-IT" sz="2000" b="0" strike="noStrike" spc="-1">
                <a:solidFill>
                  <a:srgbClr val="000000"/>
                </a:solidFill>
                <a:latin typeface="CAMBRIA"/>
                <a:ea typeface="DejaVu Sans"/>
              </a:rPr>
              <a:t>UNO SCIENZIATO IN CLASSE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457200" indent="-22716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it-IT" sz="2000" b="0" strike="noStrike" spc="-1">
                <a:solidFill>
                  <a:srgbClr val="000000"/>
                </a:solidFill>
                <a:latin typeface="CAMBRIA"/>
                <a:ea typeface="DejaVu Sans"/>
              </a:rPr>
              <a:t>UNITO TOGETHER</a:t>
            </a:r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ttangolo 341"/>
          <p:cNvSpPr/>
          <p:nvPr/>
        </p:nvSpPr>
        <p:spPr>
          <a:xfrm>
            <a:off x="0" y="-64800"/>
            <a:ext cx="868572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200" b="1" strike="noStrike" spc="-1">
                <a:solidFill>
                  <a:srgbClr val="FF4000"/>
                </a:solidFill>
                <a:latin typeface="Arial"/>
                <a:ea typeface="DejaVu Sans"/>
              </a:rPr>
              <a:t>    </a:t>
            </a:r>
            <a:endParaRPr lang="it-IT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FF4000"/>
                </a:solidFill>
                <a:latin typeface="Calibri"/>
                <a:ea typeface="DejaVu Sans"/>
              </a:rPr>
              <a:t>  Mostra di Christo e Jeanne-Claude</a:t>
            </a:r>
            <a:r>
              <a:t/>
            </a:r>
            <a:br/>
            <a:r>
              <a:rPr lang="it-IT" sz="3600" b="1" strike="noStrike" spc="-1">
                <a:solidFill>
                  <a:srgbClr val="FF4000"/>
                </a:solidFill>
                <a:latin typeface="Calibri"/>
                <a:ea typeface="DejaVu Sans"/>
              </a:rPr>
              <a:t>                                              </a:t>
            </a:r>
            <a:r>
              <a:rPr lang="it-IT" sz="2800" b="1" strike="noStrike" spc="-1">
                <a:solidFill>
                  <a:srgbClr val="FF4000"/>
                </a:solidFill>
                <a:latin typeface="Calibri"/>
                <a:ea typeface="DejaVu Sans"/>
              </a:rPr>
              <a:t>Castello di Miradolo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343" name="Immagine 342"/>
          <p:cNvPicPr/>
          <p:nvPr/>
        </p:nvPicPr>
        <p:blipFill>
          <a:blip r:embed="rId2"/>
          <a:stretch/>
        </p:blipFill>
        <p:spPr>
          <a:xfrm>
            <a:off x="180000" y="689760"/>
            <a:ext cx="3779280" cy="2834280"/>
          </a:xfrm>
          <a:prstGeom prst="rect">
            <a:avLst/>
          </a:prstGeom>
          <a:ln w="0">
            <a:noFill/>
          </a:ln>
        </p:spPr>
      </p:pic>
      <p:pic>
        <p:nvPicPr>
          <p:cNvPr id="344" name="Immagine 343"/>
          <p:cNvPicPr/>
          <p:nvPr/>
        </p:nvPicPr>
        <p:blipFill>
          <a:blip r:embed="rId3"/>
          <a:stretch/>
        </p:blipFill>
        <p:spPr>
          <a:xfrm>
            <a:off x="4459320" y="3549960"/>
            <a:ext cx="3459960" cy="3109320"/>
          </a:xfrm>
          <a:prstGeom prst="rect">
            <a:avLst/>
          </a:prstGeom>
          <a:ln w="0">
            <a:noFill/>
          </a:ln>
        </p:spPr>
      </p:pic>
      <p:pic>
        <p:nvPicPr>
          <p:cNvPr id="345" name="Immagine 344"/>
          <p:cNvPicPr/>
          <p:nvPr/>
        </p:nvPicPr>
        <p:blipFill>
          <a:blip r:embed="rId4"/>
          <a:stretch/>
        </p:blipFill>
        <p:spPr>
          <a:xfrm>
            <a:off x="1080000" y="3600000"/>
            <a:ext cx="2041200" cy="3036960"/>
          </a:xfrm>
          <a:prstGeom prst="rect">
            <a:avLst/>
          </a:prstGeom>
          <a:ln w="0">
            <a:noFill/>
          </a:ln>
        </p:spPr>
      </p:pic>
      <p:pic>
        <p:nvPicPr>
          <p:cNvPr id="346" name="Immagine 345"/>
          <p:cNvPicPr/>
          <p:nvPr/>
        </p:nvPicPr>
        <p:blipFill>
          <a:blip r:embed="rId5"/>
          <a:stretch/>
        </p:blipFill>
        <p:spPr>
          <a:xfrm>
            <a:off x="4910760" y="1260000"/>
            <a:ext cx="2649240" cy="2158920"/>
          </a:xfrm>
          <a:prstGeom prst="rect">
            <a:avLst/>
          </a:prstGeom>
          <a:ln w="0">
            <a:noFill/>
          </a:ln>
        </p:spPr>
      </p:pic>
      <p:sp>
        <p:nvSpPr>
          <p:cNvPr id="347" name="Rettangolo 346"/>
          <p:cNvSpPr/>
          <p:nvPr/>
        </p:nvSpPr>
        <p:spPr>
          <a:xfrm>
            <a:off x="3961080" y="3754080"/>
            <a:ext cx="422280" cy="290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L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B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R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T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R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 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1" strike="noStrike" spc="-1">
                <a:solidFill>
                  <a:srgbClr val="5983B0"/>
                </a:solidFill>
                <a:latin typeface="Arial"/>
                <a:ea typeface="DejaVu Sans"/>
              </a:rPr>
              <a:t>O 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ttangolo 347"/>
          <p:cNvSpPr/>
          <p:nvPr/>
        </p:nvSpPr>
        <p:spPr>
          <a:xfrm>
            <a:off x="50760" y="0"/>
            <a:ext cx="822852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>
                <a:solidFill>
                  <a:srgbClr val="FF4000"/>
                </a:solidFill>
                <a:latin typeface="Calibri"/>
                <a:ea typeface="DejaVu Sans"/>
              </a:rPr>
              <a:t>Le nostre opere in mostra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349" name="Immagine 348"/>
          <p:cNvPicPr/>
          <p:nvPr/>
        </p:nvPicPr>
        <p:blipFill>
          <a:blip r:embed="rId2"/>
          <a:stretch/>
        </p:blipFill>
        <p:spPr>
          <a:xfrm>
            <a:off x="50760" y="1080000"/>
            <a:ext cx="5062680" cy="5759280"/>
          </a:xfrm>
          <a:prstGeom prst="rect">
            <a:avLst/>
          </a:prstGeom>
          <a:ln w="0">
            <a:noFill/>
          </a:ln>
        </p:spPr>
      </p:pic>
      <p:pic>
        <p:nvPicPr>
          <p:cNvPr id="350" name="Immagine 349"/>
          <p:cNvPicPr/>
          <p:nvPr/>
        </p:nvPicPr>
        <p:blipFill>
          <a:blip r:embed="rId3"/>
          <a:stretch/>
        </p:blipFill>
        <p:spPr>
          <a:xfrm>
            <a:off x="5220720" y="4500000"/>
            <a:ext cx="2699280" cy="2339280"/>
          </a:xfrm>
          <a:prstGeom prst="rect">
            <a:avLst/>
          </a:prstGeom>
          <a:ln w="0">
            <a:noFill/>
          </a:ln>
        </p:spPr>
      </p:pic>
      <p:pic>
        <p:nvPicPr>
          <p:cNvPr id="351" name="Immagine 350"/>
          <p:cNvPicPr/>
          <p:nvPr/>
        </p:nvPicPr>
        <p:blipFill>
          <a:blip r:embed="rId4"/>
          <a:stretch/>
        </p:blipFill>
        <p:spPr>
          <a:xfrm>
            <a:off x="5220000" y="1080000"/>
            <a:ext cx="2661480" cy="330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object 3"/>
          <p:cNvPicPr/>
          <p:nvPr/>
        </p:nvPicPr>
        <p:blipFill>
          <a:blip r:embed="rId2"/>
          <a:stretch/>
        </p:blipFill>
        <p:spPr>
          <a:xfrm>
            <a:off x="1944720" y="440280"/>
            <a:ext cx="4078080" cy="376200"/>
          </a:xfrm>
          <a:prstGeom prst="rect">
            <a:avLst/>
          </a:prstGeom>
          <a:ln w="0">
            <a:noFill/>
          </a:ln>
        </p:spPr>
      </p:pic>
      <p:pic>
        <p:nvPicPr>
          <p:cNvPr id="246" name="object 4"/>
          <p:cNvPicPr/>
          <p:nvPr/>
        </p:nvPicPr>
        <p:blipFill>
          <a:blip r:embed="rId3"/>
          <a:stretch/>
        </p:blipFill>
        <p:spPr>
          <a:xfrm>
            <a:off x="1944360" y="440280"/>
            <a:ext cx="4042800" cy="341280"/>
          </a:xfrm>
          <a:prstGeom prst="rect">
            <a:avLst/>
          </a:prstGeom>
          <a:ln w="0">
            <a:noFill/>
          </a:ln>
        </p:spPr>
      </p:pic>
      <p:pic>
        <p:nvPicPr>
          <p:cNvPr id="247" name="object 5"/>
          <p:cNvPicPr/>
          <p:nvPr/>
        </p:nvPicPr>
        <p:blipFill>
          <a:blip r:embed="rId4"/>
          <a:stretch/>
        </p:blipFill>
        <p:spPr>
          <a:xfrm>
            <a:off x="538920" y="1954800"/>
            <a:ext cx="57600" cy="5760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74120" y="1718640"/>
            <a:ext cx="3169440" cy="37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352440" indent="-338400">
              <a:lnSpc>
                <a:spcPct val="100000"/>
              </a:lnSpc>
              <a:buClr>
                <a:srgbClr val="FF3300"/>
              </a:buClr>
              <a:buSzPct val="72000"/>
              <a:buFont typeface="Trebuchet MS"/>
              <a:buChar char="•"/>
            </a:pPr>
            <a:r>
              <a:rPr lang="it-IT" sz="2400" b="0" i="1" u="heavy" strike="noStrike" spc="-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Scuole</a:t>
            </a:r>
            <a:r>
              <a:rPr lang="it-IT" sz="2400" b="0" i="1" u="heavy" strike="noStrike" spc="-55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dell’infanzia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49" name="object 8"/>
          <p:cNvPicPr/>
          <p:nvPr/>
        </p:nvPicPr>
        <p:blipFill>
          <a:blip r:embed="rId5"/>
          <a:stretch/>
        </p:blipFill>
        <p:spPr>
          <a:xfrm>
            <a:off x="818280" y="2069640"/>
            <a:ext cx="2845080" cy="63720"/>
          </a:xfrm>
          <a:prstGeom prst="rect">
            <a:avLst/>
          </a:prstGeom>
          <a:ln w="0">
            <a:noFill/>
          </a:ln>
        </p:spPr>
      </p:pic>
      <p:sp>
        <p:nvSpPr>
          <p:cNvPr id="250" name="CustomShape 2"/>
          <p:cNvSpPr/>
          <p:nvPr/>
        </p:nvSpPr>
        <p:spPr>
          <a:xfrm>
            <a:off x="477000" y="2525760"/>
            <a:ext cx="7081920" cy="178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9640" rIns="0" bIns="0">
            <a:noAutofit/>
          </a:bodyPr>
          <a:lstStyle/>
          <a:p>
            <a:pPr marL="349200" indent="-33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Rodari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Abbadia</a:t>
            </a:r>
            <a:r>
              <a:rPr lang="it-IT" sz="2400" b="0" strike="noStrike" spc="-2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Alpina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9200" indent="-33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Bambini</a:t>
            </a:r>
            <a:r>
              <a:rPr lang="it-IT" sz="2400" b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delle</a:t>
            </a:r>
            <a:r>
              <a:rPr lang="it-IT" sz="24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7">
                <a:solidFill>
                  <a:srgbClr val="000000"/>
                </a:solidFill>
                <a:latin typeface="caimbra"/>
                <a:ea typeface="DejaVu Sans"/>
              </a:rPr>
              <a:t>migrazioni </a:t>
            </a:r>
            <a:r>
              <a:rPr lang="it-IT" sz="2400" b="0" strike="noStrike" spc="-7">
                <a:solidFill>
                  <a:srgbClr val="000000"/>
                </a:solidFill>
                <a:latin typeface="caimbra"/>
                <a:ea typeface="DejaVu Sans"/>
              </a:rPr>
              <a:t>-S. Pietro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9200" indent="-33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Colombini</a:t>
            </a:r>
            <a:r>
              <a:rPr lang="it-IT" sz="2400" b="1" strike="noStrike" spc="33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Miradolo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49200" indent="-33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Kaspers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Prarostino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51" name="object 11"/>
          <p:cNvPicPr/>
          <p:nvPr/>
        </p:nvPicPr>
        <p:blipFill>
          <a:blip r:embed="rId6"/>
          <a:stretch/>
        </p:blipFill>
        <p:spPr>
          <a:xfrm>
            <a:off x="5219640" y="4005000"/>
            <a:ext cx="2079360" cy="2086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ttangolo 351"/>
          <p:cNvSpPr/>
          <p:nvPr/>
        </p:nvSpPr>
        <p:spPr>
          <a:xfrm>
            <a:off x="0" y="-64800"/>
            <a:ext cx="8228520" cy="114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>
                <a:solidFill>
                  <a:srgbClr val="3FAF46"/>
                </a:solidFill>
                <a:latin typeface="Calibri"/>
                <a:ea typeface="DejaVu Sans"/>
              </a:rPr>
              <a:t>IN VAL TRONCEA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353" name="Immagine 352"/>
          <p:cNvPicPr/>
          <p:nvPr/>
        </p:nvPicPr>
        <p:blipFill>
          <a:blip r:embed="rId2"/>
          <a:stretch/>
        </p:blipFill>
        <p:spPr>
          <a:xfrm>
            <a:off x="44640" y="900000"/>
            <a:ext cx="3914640" cy="5399280"/>
          </a:xfrm>
          <a:prstGeom prst="rect">
            <a:avLst/>
          </a:prstGeom>
          <a:ln w="0">
            <a:noFill/>
          </a:ln>
        </p:spPr>
      </p:pic>
      <p:pic>
        <p:nvPicPr>
          <p:cNvPr id="354" name="Immagine 353"/>
          <p:cNvPicPr/>
          <p:nvPr/>
        </p:nvPicPr>
        <p:blipFill>
          <a:blip r:embed="rId3"/>
          <a:stretch/>
        </p:blipFill>
        <p:spPr>
          <a:xfrm>
            <a:off x="4140000" y="900000"/>
            <a:ext cx="3959280" cy="539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magine 2_3" descr="20220516_115044.jpg"/>
          <p:cNvPicPr/>
          <p:nvPr/>
        </p:nvPicPr>
        <p:blipFill>
          <a:blip r:embed="rId2"/>
          <a:stretch/>
        </p:blipFill>
        <p:spPr>
          <a:xfrm rot="5400000">
            <a:off x="-448560" y="1890000"/>
            <a:ext cx="5039640" cy="3779280"/>
          </a:xfrm>
          <a:prstGeom prst="rect">
            <a:avLst/>
          </a:prstGeom>
          <a:ln w="0">
            <a:noFill/>
          </a:ln>
        </p:spPr>
      </p:pic>
      <p:pic>
        <p:nvPicPr>
          <p:cNvPr id="356" name="Immagine 3_3" descr="20220516_115801.jpg"/>
          <p:cNvPicPr/>
          <p:nvPr/>
        </p:nvPicPr>
        <p:blipFill>
          <a:blip r:embed="rId3"/>
          <a:stretch/>
        </p:blipFill>
        <p:spPr>
          <a:xfrm rot="5400000">
            <a:off x="3510360" y="1890000"/>
            <a:ext cx="5039640" cy="3779280"/>
          </a:xfrm>
          <a:prstGeom prst="rect">
            <a:avLst/>
          </a:prstGeom>
          <a:ln w="0">
            <a:noFill/>
          </a:ln>
        </p:spPr>
      </p:pic>
      <p:sp>
        <p:nvSpPr>
          <p:cNvPr id="357" name="Rettangolo 356"/>
          <p:cNvSpPr/>
          <p:nvPr/>
        </p:nvSpPr>
        <p:spPr>
          <a:xfrm>
            <a:off x="244440" y="360000"/>
            <a:ext cx="7854840" cy="69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F79646"/>
                </a:solidFill>
                <a:latin typeface="Calibri"/>
                <a:ea typeface="DejaVu Sans"/>
              </a:rPr>
              <a:t>CASCINA SMIRAGLIA - CAVOUR</a:t>
            </a:r>
            <a:endParaRPr lang="it-IT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magine 357"/>
          <p:cNvPicPr/>
          <p:nvPr/>
        </p:nvPicPr>
        <p:blipFill>
          <a:blip r:embed="rId2"/>
          <a:stretch/>
        </p:blipFill>
        <p:spPr>
          <a:xfrm>
            <a:off x="180360" y="720000"/>
            <a:ext cx="3790080" cy="5956560"/>
          </a:xfrm>
          <a:prstGeom prst="rect">
            <a:avLst/>
          </a:prstGeom>
          <a:ln w="0">
            <a:noFill/>
          </a:ln>
        </p:spPr>
      </p:pic>
      <p:pic>
        <p:nvPicPr>
          <p:cNvPr id="359" name="Immagine 358"/>
          <p:cNvPicPr/>
          <p:nvPr/>
        </p:nvPicPr>
        <p:blipFill>
          <a:blip r:embed="rId3"/>
          <a:stretch/>
        </p:blipFill>
        <p:spPr>
          <a:xfrm>
            <a:off x="4061880" y="720360"/>
            <a:ext cx="4027680" cy="2338920"/>
          </a:xfrm>
          <a:prstGeom prst="rect">
            <a:avLst/>
          </a:prstGeom>
          <a:ln w="0">
            <a:noFill/>
          </a:ln>
        </p:spPr>
      </p:pic>
      <p:pic>
        <p:nvPicPr>
          <p:cNvPr id="360" name="Immagine 359"/>
          <p:cNvPicPr/>
          <p:nvPr/>
        </p:nvPicPr>
        <p:blipFill>
          <a:blip r:embed="rId4"/>
          <a:stretch/>
        </p:blipFill>
        <p:spPr>
          <a:xfrm>
            <a:off x="4774320" y="3240000"/>
            <a:ext cx="2604960" cy="3419280"/>
          </a:xfrm>
          <a:prstGeom prst="rect">
            <a:avLst/>
          </a:prstGeom>
          <a:ln w="0">
            <a:noFill/>
          </a:ln>
        </p:spPr>
      </p:pic>
      <p:sp>
        <p:nvSpPr>
          <p:cNvPr id="361" name="Rettangolo 360"/>
          <p:cNvSpPr/>
          <p:nvPr/>
        </p:nvSpPr>
        <p:spPr>
          <a:xfrm>
            <a:off x="180000" y="0"/>
            <a:ext cx="3651840" cy="740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FF7B59"/>
                </a:solidFill>
                <a:latin typeface="Calibri"/>
                <a:ea typeface="DejaVu Sans"/>
              </a:rPr>
              <a:t>I nostri biscotti</a:t>
            </a:r>
            <a:endParaRPr lang="it-IT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Rettangolo 361"/>
          <p:cNvSpPr/>
          <p:nvPr/>
        </p:nvSpPr>
        <p:spPr>
          <a:xfrm>
            <a:off x="329760" y="360000"/>
            <a:ext cx="7949520" cy="152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376092"/>
                </a:solidFill>
                <a:latin typeface="Calibri"/>
                <a:ea typeface="DejaVu Sans"/>
              </a:rPr>
              <a:t>GITA AL LAGO DI CANDIA </a:t>
            </a:r>
            <a:r>
              <a:t/>
            </a:r>
            <a:br/>
            <a:r>
              <a:rPr lang="it-IT" sz="3600" b="1" strike="noStrike" spc="-1">
                <a:solidFill>
                  <a:srgbClr val="376092"/>
                </a:solidFill>
                <a:latin typeface="Calibri"/>
                <a:ea typeface="DejaVu Sans"/>
              </a:rPr>
              <a:t>                        a contatto con la natura…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363" name="Immagine 3" descr="20230307_155713.jpg"/>
          <p:cNvPicPr/>
          <p:nvPr/>
        </p:nvPicPr>
        <p:blipFill>
          <a:blip r:embed="rId2"/>
          <a:stretch/>
        </p:blipFill>
        <p:spPr>
          <a:xfrm>
            <a:off x="329760" y="1620000"/>
            <a:ext cx="7478640" cy="492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magine 5" descr="20230307_120935.jpg"/>
          <p:cNvPicPr/>
          <p:nvPr/>
        </p:nvPicPr>
        <p:blipFill>
          <a:blip r:embed="rId2"/>
          <a:stretch/>
        </p:blipFill>
        <p:spPr>
          <a:xfrm rot="5400000">
            <a:off x="-536400" y="1256040"/>
            <a:ext cx="5976000" cy="4541760"/>
          </a:xfrm>
          <a:prstGeom prst="rect">
            <a:avLst/>
          </a:prstGeom>
          <a:ln w="0">
            <a:noFill/>
          </a:ln>
        </p:spPr>
      </p:pic>
      <p:pic>
        <p:nvPicPr>
          <p:cNvPr id="365" name="Immagine 6" descr="20230307_113821.jpg"/>
          <p:cNvPicPr/>
          <p:nvPr/>
        </p:nvPicPr>
        <p:blipFill>
          <a:blip r:embed="rId3"/>
          <a:stretch/>
        </p:blipFill>
        <p:spPr>
          <a:xfrm>
            <a:off x="4896360" y="540000"/>
            <a:ext cx="3022920" cy="3184200"/>
          </a:xfrm>
          <a:prstGeom prst="rect">
            <a:avLst/>
          </a:prstGeom>
          <a:ln w="0">
            <a:noFill/>
          </a:ln>
        </p:spPr>
      </p:pic>
      <p:pic>
        <p:nvPicPr>
          <p:cNvPr id="366" name="Immagine 9" descr="20230307_111231.jpg"/>
          <p:cNvPicPr/>
          <p:nvPr/>
        </p:nvPicPr>
        <p:blipFill>
          <a:blip r:embed="rId4"/>
          <a:stretch/>
        </p:blipFill>
        <p:spPr>
          <a:xfrm>
            <a:off x="4860000" y="3960000"/>
            <a:ext cx="3059280" cy="251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magine 3_0" descr="20230307_135129.jpg"/>
          <p:cNvPicPr/>
          <p:nvPr/>
        </p:nvPicPr>
        <p:blipFill>
          <a:blip r:embed="rId2"/>
          <a:stretch/>
        </p:blipFill>
        <p:spPr>
          <a:xfrm rot="5400000">
            <a:off x="-703440" y="1994760"/>
            <a:ext cx="5399280" cy="3927600"/>
          </a:xfrm>
          <a:prstGeom prst="rect">
            <a:avLst/>
          </a:prstGeom>
          <a:ln w="0">
            <a:noFill/>
          </a:ln>
        </p:spPr>
      </p:pic>
      <p:pic>
        <p:nvPicPr>
          <p:cNvPr id="368" name="Immagine 5_0" descr="20230307_135955.jpg"/>
          <p:cNvPicPr/>
          <p:nvPr/>
        </p:nvPicPr>
        <p:blipFill>
          <a:blip r:embed="rId3"/>
          <a:stretch/>
        </p:blipFill>
        <p:spPr>
          <a:xfrm>
            <a:off x="4140000" y="1260000"/>
            <a:ext cx="3959280" cy="2730960"/>
          </a:xfrm>
          <a:prstGeom prst="rect">
            <a:avLst/>
          </a:prstGeom>
          <a:ln w="0">
            <a:noFill/>
          </a:ln>
        </p:spPr>
      </p:pic>
      <p:pic>
        <p:nvPicPr>
          <p:cNvPr id="369" name="Immagine 6_0" descr="20230307_140020.jpg"/>
          <p:cNvPicPr/>
          <p:nvPr/>
        </p:nvPicPr>
        <p:blipFill>
          <a:blip r:embed="rId4"/>
          <a:stretch/>
        </p:blipFill>
        <p:spPr>
          <a:xfrm rot="5400000">
            <a:off x="3701160" y="4780440"/>
            <a:ext cx="2339280" cy="1418400"/>
          </a:xfrm>
          <a:prstGeom prst="rect">
            <a:avLst/>
          </a:prstGeom>
          <a:ln w="0">
            <a:noFill/>
          </a:ln>
        </p:spPr>
      </p:pic>
      <p:pic>
        <p:nvPicPr>
          <p:cNvPr id="370" name="Immagine 7" descr="20230307_140003.jpg"/>
          <p:cNvPicPr/>
          <p:nvPr/>
        </p:nvPicPr>
        <p:blipFill>
          <a:blip r:embed="rId5"/>
          <a:stretch/>
        </p:blipFill>
        <p:spPr>
          <a:xfrm>
            <a:off x="5760000" y="4320000"/>
            <a:ext cx="2339280" cy="2339280"/>
          </a:xfrm>
          <a:prstGeom prst="rect">
            <a:avLst/>
          </a:prstGeom>
          <a:ln w="0">
            <a:noFill/>
          </a:ln>
        </p:spPr>
      </p:pic>
      <p:sp>
        <p:nvSpPr>
          <p:cNvPr id="371" name="Rettangolo 370"/>
          <p:cNvSpPr/>
          <p:nvPr/>
        </p:nvSpPr>
        <p:spPr>
          <a:xfrm>
            <a:off x="360000" y="249840"/>
            <a:ext cx="5498640" cy="64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4000" b="1" strike="noStrike" spc="-1">
                <a:solidFill>
                  <a:srgbClr val="376092"/>
                </a:solidFill>
                <a:latin typeface="Calibri"/>
                <a:ea typeface="DejaVu Sans"/>
              </a:rPr>
              <a:t>Scienziati in laboratorio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mmagine 5_1" descr="20230307_152400.jpg"/>
          <p:cNvPicPr/>
          <p:nvPr/>
        </p:nvPicPr>
        <p:blipFill>
          <a:blip r:embed="rId2"/>
          <a:stretch/>
        </p:blipFill>
        <p:spPr>
          <a:xfrm>
            <a:off x="173880" y="540360"/>
            <a:ext cx="3924000" cy="5039280"/>
          </a:xfrm>
          <a:prstGeom prst="rect">
            <a:avLst/>
          </a:prstGeom>
          <a:ln w="0">
            <a:noFill/>
          </a:ln>
        </p:spPr>
      </p:pic>
      <p:pic>
        <p:nvPicPr>
          <p:cNvPr id="373" name="Immagine 6_1" descr="20230307_134522.jpg"/>
          <p:cNvPicPr/>
          <p:nvPr/>
        </p:nvPicPr>
        <p:blipFill>
          <a:blip r:embed="rId3"/>
          <a:stretch/>
        </p:blipFill>
        <p:spPr>
          <a:xfrm>
            <a:off x="4140000" y="1620000"/>
            <a:ext cx="3884400" cy="5039280"/>
          </a:xfrm>
          <a:prstGeom prst="rect">
            <a:avLst/>
          </a:prstGeom>
          <a:ln w="0">
            <a:noFill/>
          </a:ln>
        </p:spPr>
      </p:pic>
      <p:sp>
        <p:nvSpPr>
          <p:cNvPr id="374" name="Rettangolo 373"/>
          <p:cNvSpPr/>
          <p:nvPr/>
        </p:nvSpPr>
        <p:spPr>
          <a:xfrm>
            <a:off x="410040" y="74880"/>
            <a:ext cx="75592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376092"/>
                </a:solidFill>
                <a:latin typeface="Calibri"/>
                <a:ea typeface="DejaVu Sans"/>
              </a:rPr>
              <a:t> </a:t>
            </a:r>
            <a:endParaRPr lang="it-IT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3600" b="1" strike="noStrike" spc="-1">
                <a:solidFill>
                  <a:srgbClr val="376092"/>
                </a:solidFill>
                <a:latin typeface="Calibri"/>
                <a:ea typeface="DejaVu Sans"/>
              </a:rPr>
              <a:t>                                       Il giro in battello</a:t>
            </a:r>
            <a:endParaRPr lang="it-IT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magine 374"/>
          <p:cNvPicPr/>
          <p:nvPr/>
        </p:nvPicPr>
        <p:blipFill>
          <a:blip r:embed="rId2"/>
          <a:stretch/>
        </p:blipFill>
        <p:spPr>
          <a:xfrm>
            <a:off x="360000" y="1157400"/>
            <a:ext cx="4139640" cy="5519880"/>
          </a:xfrm>
          <a:prstGeom prst="rect">
            <a:avLst/>
          </a:prstGeom>
          <a:ln w="0">
            <a:noFill/>
          </a:ln>
        </p:spPr>
      </p:pic>
      <p:sp>
        <p:nvSpPr>
          <p:cNvPr id="376" name="Rettangolo 375"/>
          <p:cNvSpPr/>
          <p:nvPr/>
        </p:nvSpPr>
        <p:spPr>
          <a:xfrm>
            <a:off x="180000" y="0"/>
            <a:ext cx="8228880" cy="114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it-IT" sz="3600" b="1" strike="noStrike" spc="-1">
                <a:solidFill>
                  <a:srgbClr val="81D41A"/>
                </a:solidFill>
                <a:latin typeface="Calibri"/>
              </a:rPr>
              <a:t>Ultimo giorno di scuola</a:t>
            </a:r>
            <a:r>
              <a:t/>
            </a:r>
            <a:br/>
            <a:r>
              <a:rPr lang="it-IT" sz="3600" b="1" strike="noStrike" spc="-1">
                <a:solidFill>
                  <a:srgbClr val="81D41A"/>
                </a:solidFill>
                <a:latin typeface="Calibri"/>
              </a:rPr>
              <a:t>PASSEGGIATA A PRAROSTINO</a:t>
            </a:r>
            <a:endParaRPr lang="it-IT" sz="3600" b="0" strike="noStrike" spc="-1">
              <a:latin typeface="Arial"/>
            </a:endParaRPr>
          </a:p>
        </p:txBody>
      </p:sp>
      <p:pic>
        <p:nvPicPr>
          <p:cNvPr id="377" name="Immagine 376"/>
          <p:cNvPicPr/>
          <p:nvPr/>
        </p:nvPicPr>
        <p:blipFill>
          <a:blip r:embed="rId3"/>
          <a:stretch/>
        </p:blipFill>
        <p:spPr>
          <a:xfrm>
            <a:off x="5040000" y="1144800"/>
            <a:ext cx="2519640" cy="2876400"/>
          </a:xfrm>
          <a:prstGeom prst="rect">
            <a:avLst/>
          </a:prstGeom>
          <a:ln w="0">
            <a:noFill/>
          </a:ln>
        </p:spPr>
      </p:pic>
      <p:pic>
        <p:nvPicPr>
          <p:cNvPr id="378" name="Immagine 377"/>
          <p:cNvPicPr/>
          <p:nvPr/>
        </p:nvPicPr>
        <p:blipFill>
          <a:blip r:embed="rId4"/>
          <a:stretch/>
        </p:blipFill>
        <p:spPr>
          <a:xfrm>
            <a:off x="5040000" y="4245840"/>
            <a:ext cx="2519640" cy="241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668160" y="3281760"/>
            <a:ext cx="7645680" cy="323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5680" rIns="0" bIns="0">
            <a:noAutofit/>
          </a:bodyPr>
          <a:lstStyle/>
          <a:p>
            <a:pPr marL="12240" algn="ctr">
              <a:lnSpc>
                <a:spcPct val="80000"/>
              </a:lnSpc>
            </a:pP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Le iscrizioni alla prima classe della scuola primaria, </a:t>
            </a:r>
            <a:r>
              <a:rPr lang="it-IT" sz="2400" b="0" i="1" strike="noStrike" spc="-1024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si effettuano</a:t>
            </a:r>
            <a:r>
              <a:rPr lang="it-IT" sz="2400" b="0" i="1" strike="noStrike" spc="-9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attraverso</a:t>
            </a:r>
            <a:r>
              <a:rPr lang="it-IT" sz="2400" b="0" i="1" strike="noStrike" spc="-21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il sistema</a:t>
            </a:r>
            <a:endParaRPr lang="it-IT" sz="2400" b="0" strike="noStrike" spc="-1" dirty="0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“</a:t>
            </a:r>
            <a:r>
              <a:rPr lang="it-IT" sz="2400" b="0" i="1" u="heavy" strike="noStrike" spc="-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Iscrizioni</a:t>
            </a:r>
            <a:r>
              <a:rPr lang="it-IT" sz="2400" b="0" i="1" u="heavy" strike="noStrike" spc="-26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on</a:t>
            </a:r>
            <a:r>
              <a:rPr lang="it-IT" sz="2400" b="0" i="1" u="heavy" strike="noStrike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line”</a:t>
            </a:r>
            <a:endParaRPr lang="it-IT" sz="2400" b="0" strike="noStrike" spc="-1" dirty="0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dalle ore 8:00</a:t>
            </a:r>
            <a:r>
              <a:rPr lang="it-IT" sz="2400" b="0" i="1" strike="noStrike" spc="-7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del	</a:t>
            </a:r>
            <a:r>
              <a:rPr lang="it-IT" sz="2400" i="1" spc="-1" dirty="0" smtClean="0">
                <a:solidFill>
                  <a:srgbClr val="000000"/>
                </a:solidFill>
                <a:latin typeface="CaIMBRA"/>
                <a:ea typeface="DejaVu Sans"/>
              </a:rPr>
              <a:t>18 </a:t>
            </a:r>
            <a:r>
              <a:rPr lang="it-IT" sz="2400" b="0" i="1" strike="noStrike" spc="-1" dirty="0" smtClean="0">
                <a:solidFill>
                  <a:srgbClr val="000000"/>
                </a:solidFill>
                <a:latin typeface="CaIMBRA"/>
                <a:ea typeface="DejaVu Sans"/>
              </a:rPr>
              <a:t>gennaio</a:t>
            </a:r>
            <a:r>
              <a:rPr lang="it-IT" sz="2400" b="0" i="1" strike="noStrike" spc="-15" dirty="0" smtClean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 smtClean="0">
                <a:solidFill>
                  <a:srgbClr val="000000"/>
                </a:solidFill>
                <a:latin typeface="CaIMBRA"/>
                <a:ea typeface="DejaVu Sans"/>
              </a:rPr>
              <a:t>2024</a:t>
            </a:r>
            <a:endParaRPr lang="it-IT" sz="2400" b="0" strike="noStrike" spc="-1" dirty="0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fino</a:t>
            </a:r>
            <a:r>
              <a:rPr lang="it-IT" sz="2400" b="0" i="1" strike="noStrike" spc="-7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alle</a:t>
            </a:r>
            <a:r>
              <a:rPr lang="it-IT" sz="2400" b="0" i="1" strike="noStrike" spc="-7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ore</a:t>
            </a:r>
            <a:r>
              <a:rPr lang="it-IT" sz="2400" b="0" i="1" strike="noStrike" spc="-7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20:00</a:t>
            </a:r>
            <a:r>
              <a:rPr lang="it-IT" sz="2400" b="0" i="1" strike="noStrike" spc="-26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del</a:t>
            </a:r>
            <a:r>
              <a:rPr lang="it-IT" sz="2400" b="0" i="1" strike="noStrike" spc="-9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i="1" spc="-1" dirty="0" smtClean="0">
                <a:solidFill>
                  <a:srgbClr val="000000"/>
                </a:solidFill>
                <a:latin typeface="CaIMBRA"/>
                <a:ea typeface="DejaVu Sans"/>
              </a:rPr>
              <a:t>10</a:t>
            </a:r>
            <a:r>
              <a:rPr lang="it-IT" sz="2400" i="1" spc="-15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i="1" spc="-15" smtClean="0">
                <a:solidFill>
                  <a:srgbClr val="000000"/>
                </a:solidFill>
                <a:latin typeface="CaIMBRA"/>
                <a:ea typeface="DejaVu Sans"/>
              </a:rPr>
              <a:t>febbr</a:t>
            </a:r>
            <a:r>
              <a:rPr lang="it-IT" sz="2400" b="0" i="1" strike="noStrike" spc="-1" smtClean="0">
                <a:solidFill>
                  <a:srgbClr val="000000"/>
                </a:solidFill>
                <a:latin typeface="CaIMBRA"/>
                <a:ea typeface="DejaVu Sans"/>
              </a:rPr>
              <a:t>aio 2024</a:t>
            </a:r>
            <a:endParaRPr lang="it-IT" sz="2400" b="0" strike="noStrike" spc="-1" dirty="0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0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accedendo</a:t>
            </a:r>
            <a:r>
              <a:rPr lang="it-IT" sz="2000" b="0" i="1" strike="noStrike" spc="-35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al</a:t>
            </a:r>
            <a:r>
              <a:rPr lang="it-IT" sz="2000" b="0" i="1" strike="noStrike" spc="-15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00"/>
                </a:solidFill>
                <a:latin typeface="CaIMBRA"/>
                <a:ea typeface="DejaVu Sans"/>
              </a:rPr>
              <a:t>sito</a:t>
            </a: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000" b="0" i="1" strike="noStrike" spc="-15" dirty="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i="1" u="heavy" strike="noStrike" spc="-1" dirty="0" smtClean="0">
                <a:solidFill>
                  <a:srgbClr val="0000FF"/>
                </a:solidFill>
                <a:uFill>
                  <a:solidFill>
                    <a:srgbClr val="FFFF99"/>
                  </a:solidFill>
                </a:uFill>
                <a:latin typeface="CaIMBRA"/>
                <a:ea typeface="DejaVu Sans"/>
                <a:hlinkClick r:id="rId2"/>
              </a:rPr>
              <a:t>http</a:t>
            </a:r>
            <a:r>
              <a:rPr lang="it-IT" sz="2000" b="0" i="1" u="heavy" strike="noStrike" spc="-1" dirty="0">
                <a:solidFill>
                  <a:srgbClr val="0000FF"/>
                </a:solidFill>
                <a:uFill>
                  <a:solidFill>
                    <a:srgbClr val="FFFF99"/>
                  </a:solidFill>
                </a:uFill>
                <a:latin typeface="CaIMBRA"/>
                <a:ea typeface="DejaVu Sans"/>
                <a:hlinkClick r:id="rId2"/>
              </a:rPr>
              <a:t>://</a:t>
            </a:r>
            <a:r>
              <a:rPr lang="it-IT" sz="2000" b="0" i="1" u="heavy" strike="noStrike" spc="-1" dirty="0" smtClean="0">
                <a:solidFill>
                  <a:srgbClr val="0000FF"/>
                </a:solidFill>
                <a:uFill>
                  <a:solidFill>
                    <a:srgbClr val="FFFF99"/>
                  </a:solidFill>
                </a:uFill>
                <a:latin typeface="CaIMBRA"/>
                <a:ea typeface="DejaVu Sans"/>
                <a:hlinkClick r:id="rId2"/>
              </a:rPr>
              <a:t>www.istruzione.it/iscrizionionline</a:t>
            </a:r>
            <a:endParaRPr lang="it-IT" sz="2000" b="0" i="1" u="heavy" strike="noStrike" spc="-1" dirty="0" smtClean="0">
              <a:solidFill>
                <a:srgbClr val="0000FF"/>
              </a:solidFill>
              <a:uFill>
                <a:solidFill>
                  <a:srgbClr val="FFFF99"/>
                </a:solidFill>
              </a:uFill>
              <a:latin typeface="CaIMBRA"/>
              <a:ea typeface="DejaVu Sans"/>
            </a:endParaRPr>
          </a:p>
          <a:p>
            <a:pPr marL="12240" algn="ctr">
              <a:lnSpc>
                <a:spcPct val="100000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utilizzando</a:t>
            </a:r>
            <a:r>
              <a:rPr lang="it-IT" sz="2000" b="0" i="1" strike="noStrike" spc="-41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le</a:t>
            </a:r>
            <a:r>
              <a:rPr lang="it-IT" sz="2000" b="0" i="1" strike="noStrike" spc="-15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credenziali</a:t>
            </a:r>
            <a:r>
              <a:rPr lang="it-IT" sz="2000" b="0" i="1" strike="noStrike" spc="-26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SPID</a:t>
            </a:r>
            <a:r>
              <a:rPr lang="it-IT" sz="2000" b="0" i="1" strike="noStrike" spc="-26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O</a:t>
            </a:r>
            <a:r>
              <a:rPr lang="it-IT" sz="2000" b="0" i="1" strike="noStrike" spc="-7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CIE</a:t>
            </a:r>
            <a:r>
              <a:rPr lang="it-IT" sz="2000" b="0" i="1" strike="noStrike" spc="-7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(carta</a:t>
            </a:r>
            <a:r>
              <a:rPr lang="it-IT" sz="2000" b="0" i="1" strike="noStrike" spc="-21" dirty="0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di identità</a:t>
            </a: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endParaRPr lang="it-IT" sz="2000" b="0" strike="noStrike" spc="-1" dirty="0">
              <a:latin typeface="Arial"/>
            </a:endParaRPr>
          </a:p>
          <a:p>
            <a:pPr marL="12240" algn="ctr">
              <a:lnSpc>
                <a:spcPts val="269"/>
              </a:lnSpc>
            </a:pPr>
            <a:r>
              <a:rPr lang="it-IT" sz="2000" b="0" i="1" strike="noStrike" spc="-1" dirty="0">
                <a:solidFill>
                  <a:srgbClr val="0000FF"/>
                </a:solidFill>
                <a:latin typeface="CaIMBRA"/>
                <a:ea typeface="DejaVu Sans"/>
              </a:rPr>
              <a:t>elettronica)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380" name="Immagine 252"/>
          <p:cNvPicPr/>
          <p:nvPr/>
        </p:nvPicPr>
        <p:blipFill>
          <a:blip r:embed="rId3"/>
          <a:stretch/>
        </p:blipFill>
        <p:spPr>
          <a:xfrm>
            <a:off x="1224000" y="32400"/>
            <a:ext cx="5758560" cy="2653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936000" y="1661400"/>
            <a:ext cx="6478560" cy="33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9792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E’</a:t>
            </a:r>
            <a:r>
              <a:rPr lang="it-IT" sz="2400" b="0" i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possibile accedere</a:t>
            </a:r>
            <a:r>
              <a:rPr lang="it-IT" sz="2400" b="0" i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a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“Istanze</a:t>
            </a:r>
            <a:r>
              <a:rPr lang="it-IT" sz="2400" b="0" i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on </a:t>
            </a:r>
            <a:r>
              <a:rPr lang="it-IT" sz="2400" b="0" i="1" strike="noStrike" spc="-1024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line”</a:t>
            </a:r>
            <a:endParaRPr lang="it-IT" sz="2400" b="0" strike="noStrike" spc="-1">
              <a:latin typeface="Arial"/>
            </a:endParaRPr>
          </a:p>
          <a:p>
            <a:pPr marL="1224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anche</a:t>
            </a:r>
            <a:r>
              <a:rPr lang="it-IT" sz="2400" b="0" i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dalla home</a:t>
            </a:r>
            <a:r>
              <a:rPr lang="it-IT" sz="2400" b="0" i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page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del</a:t>
            </a:r>
            <a:r>
              <a:rPr lang="it-IT" sz="2400" b="0" i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sito</a:t>
            </a:r>
            <a:r>
              <a:rPr lang="it-IT" sz="2400" b="0" i="1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della </a:t>
            </a:r>
            <a:r>
              <a:rPr lang="it-IT" sz="2400" b="0" i="1" strike="noStrike" spc="-10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scuola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0000FF"/>
                </a:solidFill>
                <a:uFill>
                  <a:solidFill>
                    <a:srgbClr val="FFFF99"/>
                  </a:solidFill>
                </a:uFill>
                <a:latin typeface="CaIMBRA"/>
                <a:ea typeface="DejaVu Sans"/>
                <a:hlinkClick r:id="rId2"/>
              </a:rPr>
              <a:t>www.icpinerolo2.edu.it</a:t>
            </a:r>
            <a:endParaRPr lang="it-IT" sz="2400" b="0" strike="noStrike" spc="-1">
              <a:latin typeface="Arial"/>
            </a:endParaRPr>
          </a:p>
          <a:p>
            <a:pPr marL="34308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cliccando</a:t>
            </a:r>
            <a:r>
              <a:rPr lang="it-IT" sz="2400" b="0" i="1" strike="noStrike" spc="-9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sull’icona</a:t>
            </a:r>
            <a:r>
              <a:rPr lang="it-IT" sz="2400" b="0" i="1" strike="noStrike" spc="-15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“iscrizioni</a:t>
            </a:r>
            <a:r>
              <a:rPr lang="it-IT" sz="2400" b="0" i="1" strike="noStrike" spc="-26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on </a:t>
            </a:r>
            <a:r>
              <a:rPr lang="it-IT" sz="2400" b="0" i="1" strike="noStrike" spc="-1021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line”</a:t>
            </a:r>
            <a:r>
              <a:rPr lang="it-IT" sz="2400" b="0" i="1" strike="noStrike" spc="-9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posta sulla home</a:t>
            </a:r>
            <a:r>
              <a:rPr lang="it-IT" sz="2400" b="0" i="1" strike="noStrike" spc="-15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page</a:t>
            </a:r>
            <a:endParaRPr lang="it-IT" sz="2400" b="0" strike="noStrike" spc="-1">
              <a:latin typeface="Arial"/>
            </a:endParaRPr>
          </a:p>
          <a:p>
            <a:pPr marL="4428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E’ possibile visionare anche un video </a:t>
            </a:r>
            <a:r>
              <a:rPr lang="it-IT" sz="2400" b="0" i="1" strike="noStrike" spc="-1024">
                <a:solidFill>
                  <a:srgbClr val="0000FF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FF"/>
                </a:solidFill>
                <a:latin typeface="CaIMBRA"/>
                <a:ea typeface="DejaVu Sans"/>
              </a:rPr>
              <a:t>esplicativo al seguente link  </a:t>
            </a:r>
            <a:r>
              <a:rPr lang="it-IT" sz="2400" b="0" i="1" u="heavy" strike="noStrike" spc="-1">
                <a:solidFill>
                  <a:srgbClr val="0000FF"/>
                </a:solidFill>
                <a:uFill>
                  <a:solidFill>
                    <a:srgbClr val="FFFF99"/>
                  </a:solidFill>
                </a:uFill>
                <a:latin typeface="CaIMBRA"/>
                <a:ea typeface="DejaVu Sans"/>
                <a:hlinkClick r:id="rId3"/>
              </a:rPr>
              <a:t>https://youtu.be/qmjv9AFiy0k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382" name="Immagine 254"/>
          <p:cNvPicPr/>
          <p:nvPr/>
        </p:nvPicPr>
        <p:blipFill>
          <a:blip r:embed="rId4"/>
          <a:stretch/>
        </p:blipFill>
        <p:spPr>
          <a:xfrm>
            <a:off x="6336000" y="1080"/>
            <a:ext cx="187056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object 2"/>
          <p:cNvPicPr/>
          <p:nvPr/>
        </p:nvPicPr>
        <p:blipFill>
          <a:blip r:embed="rId2"/>
          <a:stretch/>
        </p:blipFill>
        <p:spPr>
          <a:xfrm>
            <a:off x="683640" y="1597680"/>
            <a:ext cx="52920" cy="53280"/>
          </a:xfrm>
          <a:prstGeom prst="rect">
            <a:avLst/>
          </a:prstGeom>
          <a:ln w="0"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618480" y="1440000"/>
            <a:ext cx="7434000" cy="299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352440" indent="-338400">
              <a:lnSpc>
                <a:spcPct val="100000"/>
              </a:lnSpc>
              <a:buClr>
                <a:srgbClr val="FF3300"/>
              </a:buClr>
              <a:buSzPct val="72000"/>
              <a:buFont typeface="Trebuchet MS"/>
              <a:buChar char="•"/>
            </a:pPr>
            <a:r>
              <a:rPr lang="it-IT" sz="2400" b="1" u="heavy" strike="noStrike" spc="-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Scuole</a:t>
            </a:r>
            <a:r>
              <a:rPr lang="it-IT" sz="2400" b="1" u="heavy" strike="noStrike" spc="-46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1" u="heavy" strike="noStrike" spc="-1">
                <a:solidFill>
                  <a:srgbClr val="FF3300"/>
                </a:solidFill>
                <a:uFill>
                  <a:solidFill>
                    <a:srgbClr val="FF3300"/>
                  </a:solidFill>
                </a:uFill>
                <a:latin typeface="CaIMBRA"/>
                <a:ea typeface="DejaVu Sans"/>
              </a:rPr>
              <a:t>Primarie</a:t>
            </a:r>
            <a:r>
              <a:rPr lang="it-IT" sz="2400" b="0" strike="noStrike" spc="-1">
                <a:solidFill>
                  <a:srgbClr val="FF3300"/>
                </a:solidFill>
                <a:latin typeface="CaIMBRA"/>
                <a:ea typeface="DejaVu Sans"/>
              </a:rPr>
              <a:t>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442080" indent="-42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Vincenzo</a:t>
            </a:r>
            <a:r>
              <a:rPr lang="it-IT" sz="2400" b="1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Lauro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Abbadia</a:t>
            </a:r>
            <a:r>
              <a:rPr lang="it-IT" sz="2400" b="0" strike="noStrike" spc="-6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Alpina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442080" indent="-42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Tonello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San</a:t>
            </a:r>
            <a:r>
              <a:rPr lang="it-IT" sz="2400" b="0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Secondo</a:t>
            </a:r>
            <a:r>
              <a:rPr lang="it-IT" sz="2400" b="0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</a:t>
            </a:r>
            <a:r>
              <a:rPr lang="it-IT" sz="24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Pinerolo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442080" indent="-42552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Bambini</a:t>
            </a:r>
            <a:r>
              <a:rPr lang="it-IT" sz="2400" b="1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delle migrazioni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                                       San</a:t>
            </a:r>
            <a:r>
              <a:rPr lang="it-IT" sz="2400" b="0" strike="noStrike" spc="-2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Pietro</a:t>
            </a:r>
            <a:r>
              <a:rPr lang="it-IT" sz="2400" b="0" strike="noStrike" spc="-4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Val</a:t>
            </a:r>
            <a:r>
              <a:rPr lang="it-IT" sz="2400" b="0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Lemina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52440" indent="-33588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Martiri del Bric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Prarostino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54" name="object 7"/>
          <p:cNvPicPr/>
          <p:nvPr/>
        </p:nvPicPr>
        <p:blipFill>
          <a:blip r:embed="rId3"/>
          <a:stretch/>
        </p:blipFill>
        <p:spPr>
          <a:xfrm>
            <a:off x="6659280" y="5144400"/>
            <a:ext cx="1043280" cy="104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1925280" y="1963800"/>
            <a:ext cx="3714840" cy="11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6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Codice</a:t>
            </a:r>
            <a:r>
              <a:rPr lang="it-IT" sz="2600" b="1" u="heavy" strike="noStrike" spc="-2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6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della</a:t>
            </a:r>
            <a:r>
              <a:rPr lang="it-IT" sz="2600" b="1" u="heavy" strike="noStrike" spc="-5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6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scuola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824760" y="3026160"/>
            <a:ext cx="6185160" cy="250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6956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Per accedere alla domanda di iscrizione </a:t>
            </a:r>
            <a:r>
              <a:rPr lang="it-IT" sz="2400" b="0" i="1" strike="noStrike" spc="-1024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occorre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conoscere</a:t>
            </a:r>
            <a:endParaRPr lang="it-IT" sz="2400" b="0" strike="noStrike" spc="-1">
              <a:latin typeface="Arial"/>
            </a:endParaRPr>
          </a:p>
          <a:p>
            <a:pPr marL="13320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il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codice</a:t>
            </a:r>
            <a:r>
              <a:rPr lang="it-IT" sz="2400" b="0" i="1" u="heavy" strike="noStrike" spc="-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della</a:t>
            </a:r>
            <a:r>
              <a:rPr lang="it-IT" sz="2400" b="0" i="1" u="heavy" strike="noStrike" spc="-2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scuola</a:t>
            </a:r>
            <a:r>
              <a:rPr lang="it-IT" sz="2400" b="0" i="1" u="heavy" strike="noStrike" spc="-7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0" i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prescelta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.</a:t>
            </a:r>
            <a:endParaRPr lang="it-IT" sz="2400" b="0" strike="noStrike" spc="-1">
              <a:latin typeface="Arial"/>
            </a:endParaRPr>
          </a:p>
          <a:p>
            <a:pPr marL="13320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Si</a:t>
            </a:r>
            <a:r>
              <a:rPr lang="it-IT" sz="2400" b="0" i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può trovare</a:t>
            </a:r>
            <a:r>
              <a:rPr lang="it-IT" sz="2400" b="0" i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il</a:t>
            </a:r>
            <a:r>
              <a:rPr lang="it-IT" sz="2400" b="0" i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codice della scuola/CFP</a:t>
            </a:r>
            <a:endParaRPr lang="it-IT" sz="24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attraverso Scuola in Chiaro, portale dello </a:t>
            </a:r>
            <a:r>
              <a:rPr lang="it-IT" sz="2400" b="0" i="1" strike="noStrike" spc="-1024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stesso</a:t>
            </a:r>
            <a:r>
              <a:rPr lang="it-IT" sz="2400" b="0" i="1" strike="noStrike" spc="-2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i="1" strike="noStrike" spc="-1">
                <a:solidFill>
                  <a:srgbClr val="000000"/>
                </a:solidFill>
                <a:latin typeface="CaIMBRA"/>
                <a:ea typeface="DejaVu Sans"/>
              </a:rPr>
              <a:t>sito.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385" name="Immagine 257"/>
          <p:cNvPicPr/>
          <p:nvPr/>
        </p:nvPicPr>
        <p:blipFill>
          <a:blip r:embed="rId2"/>
          <a:stretch/>
        </p:blipFill>
        <p:spPr>
          <a:xfrm>
            <a:off x="5793120" y="72000"/>
            <a:ext cx="2341440" cy="1078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1303560" y="5465880"/>
            <a:ext cx="5672520" cy="11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2600" algn="ctr">
              <a:lnSpc>
                <a:spcPct val="100000"/>
              </a:lnSpc>
            </a:pP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CODICE</a:t>
            </a:r>
            <a:r>
              <a:rPr lang="it-IT" sz="2000" b="1" u="heavy" strike="noStrike" spc="-2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MECCANOGRAFICO</a:t>
            </a:r>
            <a:r>
              <a:rPr lang="it-IT" sz="2000" b="1" u="heavy" strike="noStrike" spc="-26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DELLA</a:t>
            </a:r>
            <a:r>
              <a:rPr lang="it-IT" sz="2000" b="1" u="heavy" strike="noStrike" spc="-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SCUOLA </a:t>
            </a:r>
            <a:r>
              <a:rPr lang="it-IT" sz="2000" b="1" strike="noStrike" spc="-84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u="heavy" strike="noStrike" spc="-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imbra"/>
                <a:ea typeface="DejaVu Sans"/>
              </a:rPr>
              <a:t>TONELLO</a:t>
            </a:r>
            <a:endParaRPr lang="it-IT" sz="20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12600" algn="ctr"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12600" algn="ctr">
              <a:lnSpc>
                <a:spcPts val="527"/>
              </a:lnSpc>
            </a:pP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TOEE8BJ04N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387" name="Immagine 259"/>
          <p:cNvPicPr/>
          <p:nvPr/>
        </p:nvPicPr>
        <p:blipFill>
          <a:blip r:embed="rId2"/>
          <a:stretch/>
        </p:blipFill>
        <p:spPr>
          <a:xfrm>
            <a:off x="432000" y="1479960"/>
            <a:ext cx="7361280" cy="3846600"/>
          </a:xfrm>
          <a:prstGeom prst="rect">
            <a:avLst/>
          </a:prstGeom>
          <a:ln w="0">
            <a:noFill/>
          </a:ln>
        </p:spPr>
      </p:pic>
      <p:pic>
        <p:nvPicPr>
          <p:cNvPr id="388" name="Immagine 260"/>
          <p:cNvPicPr/>
          <p:nvPr/>
        </p:nvPicPr>
        <p:blipFill>
          <a:blip r:embed="rId3"/>
          <a:stretch/>
        </p:blipFill>
        <p:spPr>
          <a:xfrm>
            <a:off x="6264000" y="144000"/>
            <a:ext cx="1731240" cy="797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696600" y="1741320"/>
            <a:ext cx="6915240" cy="481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5040" rIns="0" bIns="0">
            <a:noAutofit/>
          </a:bodyPr>
          <a:lstStyle/>
          <a:p>
            <a:pPr marL="162000" algn="ctr">
              <a:lnSpc>
                <a:spcPct val="102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Si ricorda</a:t>
            </a:r>
            <a:r>
              <a:rPr lang="it-IT" sz="2000" b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che devono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essere</a:t>
            </a:r>
            <a:r>
              <a:rPr lang="it-IT" sz="2000" b="1" strike="noStrike" spc="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iscritti</a:t>
            </a:r>
            <a:r>
              <a:rPr lang="it-IT" sz="2000" b="1" strike="noStrike" spc="12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 bambini </a:t>
            </a:r>
            <a:r>
              <a:rPr lang="it-IT" sz="2000" b="1" strike="noStrike" spc="-97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che compiono</a:t>
            </a:r>
            <a:r>
              <a:rPr lang="it-IT" sz="2000" b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 sei anni</a:t>
            </a:r>
            <a:r>
              <a:rPr lang="it-IT" sz="2000" b="1" strike="noStrike" spc="-3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di età</a:t>
            </a:r>
            <a:endParaRPr lang="it-IT" sz="2000" b="0" strike="noStrike" spc="-1">
              <a:latin typeface="Arial"/>
            </a:endParaRPr>
          </a:p>
          <a:p>
            <a:pPr marL="63000"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entro</a:t>
            </a:r>
            <a:r>
              <a:rPr lang="it-IT" sz="2000" b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il 31</a:t>
            </a:r>
            <a:r>
              <a:rPr lang="it-IT" sz="2000" b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dicembre</a:t>
            </a:r>
            <a:r>
              <a:rPr lang="it-IT" sz="2000" b="1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2024.</a:t>
            </a:r>
            <a:endParaRPr lang="it-IT" sz="2000" b="0" strike="noStrike" spc="-1">
              <a:latin typeface="Arial"/>
            </a:endParaRPr>
          </a:p>
          <a:p>
            <a:pPr marL="63000"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Possono essere</a:t>
            </a:r>
            <a:r>
              <a:rPr lang="it-IT" sz="2000" b="1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iscritti</a:t>
            </a:r>
            <a:r>
              <a:rPr lang="it-IT" sz="2000" b="1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 bambini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che compiono</a:t>
            </a:r>
            <a:endParaRPr lang="it-IT" sz="2000" b="0" strike="noStrike" spc="-1">
              <a:latin typeface="Arial"/>
            </a:endParaRPr>
          </a:p>
          <a:p>
            <a:pPr marL="60840"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 sei anni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di età entro il</a:t>
            </a:r>
            <a:r>
              <a:rPr lang="it-IT" sz="2000" b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30 aprile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2025.</a:t>
            </a:r>
            <a:endParaRPr lang="it-IT" sz="2000" b="0" strike="noStrike" spc="-1">
              <a:latin typeface="Arial"/>
            </a:endParaRPr>
          </a:p>
          <a:p>
            <a:pPr marL="60840">
              <a:lnSpc>
                <a:spcPct val="100000"/>
              </a:lnSpc>
            </a:pPr>
            <a:endParaRPr lang="it-IT" sz="2000" b="0" strike="noStrike" spc="-1">
              <a:latin typeface="Arial"/>
            </a:endParaRPr>
          </a:p>
          <a:p>
            <a:pPr marL="286560" indent="-272520" algn="just"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Per richieste di appuntamento/di informazione o </a:t>
            </a:r>
            <a:r>
              <a:rPr lang="it-IT" sz="2000" b="1" strike="noStrike" spc="-97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per eventuale supporto nella compilazione della </a:t>
            </a:r>
            <a:r>
              <a:rPr lang="it-IT" sz="2000" b="1" strike="noStrike" spc="-97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domanda</a:t>
            </a:r>
            <a:r>
              <a:rPr lang="it-IT" sz="2000" b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di</a:t>
            </a:r>
            <a:r>
              <a:rPr lang="it-IT" sz="2000" b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iscrizione on</a:t>
            </a:r>
            <a:r>
              <a:rPr lang="it-IT" sz="2000" b="1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line,</a:t>
            </a:r>
            <a:r>
              <a:rPr lang="it-IT" sz="2000" b="1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si è pregati</a:t>
            </a:r>
            <a:r>
              <a:rPr lang="it-IT" sz="2000" b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di contattare</a:t>
            </a:r>
            <a:r>
              <a:rPr lang="it-IT" sz="2000" b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la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scuola al</a:t>
            </a:r>
            <a:r>
              <a:rPr lang="it-IT" sz="2000" b="1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numero </a:t>
            </a:r>
            <a:endParaRPr lang="it-IT" sz="2000" b="0" strike="noStrike" spc="-1">
              <a:latin typeface="Arial"/>
            </a:endParaRPr>
          </a:p>
          <a:p>
            <a:pPr marL="286560" indent="-272520" algn="just"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97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0121</a:t>
            </a:r>
            <a:r>
              <a:rPr lang="it-IT" sz="2000" b="1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20 11 73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390" name="Immagine 262"/>
          <p:cNvPicPr/>
          <p:nvPr/>
        </p:nvPicPr>
        <p:blipFill>
          <a:blip r:embed="rId2"/>
          <a:stretch/>
        </p:blipFill>
        <p:spPr>
          <a:xfrm>
            <a:off x="5949360" y="72000"/>
            <a:ext cx="2185200" cy="1006560"/>
          </a:xfrm>
          <a:prstGeom prst="rect">
            <a:avLst/>
          </a:prstGeom>
          <a:ln w="0">
            <a:noFill/>
          </a:ln>
        </p:spPr>
      </p:pic>
      <p:pic>
        <p:nvPicPr>
          <p:cNvPr id="391" name="Immagine 263"/>
          <p:cNvPicPr/>
          <p:nvPr/>
        </p:nvPicPr>
        <p:blipFill>
          <a:blip r:embed="rId3"/>
          <a:stretch/>
        </p:blipFill>
        <p:spPr>
          <a:xfrm>
            <a:off x="816120" y="5248080"/>
            <a:ext cx="1198800" cy="79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ject 2"/>
          <p:cNvPicPr/>
          <p:nvPr/>
        </p:nvPicPr>
        <p:blipFill>
          <a:blip r:embed="rId2"/>
          <a:stretch/>
        </p:blipFill>
        <p:spPr>
          <a:xfrm>
            <a:off x="864000" y="2736000"/>
            <a:ext cx="7004880" cy="2182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object 2"/>
          <p:cNvPicPr/>
          <p:nvPr/>
        </p:nvPicPr>
        <p:blipFill>
          <a:blip r:embed="rId2"/>
          <a:stretch/>
        </p:blipFill>
        <p:spPr>
          <a:xfrm>
            <a:off x="683640" y="2185920"/>
            <a:ext cx="52920" cy="53280"/>
          </a:xfrm>
          <a:prstGeom prst="rect">
            <a:avLst/>
          </a:prstGeom>
          <a:ln w="0">
            <a:noFill/>
          </a:ln>
        </p:spPr>
      </p:pic>
      <p:sp>
        <p:nvSpPr>
          <p:cNvPr id="256" name="CustomShape 1"/>
          <p:cNvSpPr/>
          <p:nvPr/>
        </p:nvSpPr>
        <p:spPr>
          <a:xfrm>
            <a:off x="1224000" y="1152000"/>
            <a:ext cx="5179320" cy="169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352440" indent="-338400">
              <a:lnSpc>
                <a:spcPct val="100000"/>
              </a:lnSpc>
              <a:buClr>
                <a:srgbClr val="FF3300"/>
              </a:buClr>
              <a:buSzPct val="72000"/>
              <a:buFont typeface="Trebuchet MS"/>
              <a:buChar char="•"/>
            </a:pPr>
            <a:r>
              <a:rPr lang="it-IT" sz="2400" b="1" strike="noStrike" spc="-1">
                <a:solidFill>
                  <a:srgbClr val="FF3333"/>
                </a:solidFill>
                <a:latin typeface="CaIMBRA"/>
                <a:ea typeface="DejaVu Sans"/>
              </a:rPr>
              <a:t>Scuole</a:t>
            </a:r>
            <a:r>
              <a:rPr lang="it-IT" sz="2400" b="1" strike="noStrike" spc="-26">
                <a:solidFill>
                  <a:srgbClr val="FF3333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FF3333"/>
                </a:solidFill>
                <a:latin typeface="CaIMBRA"/>
                <a:ea typeface="DejaVu Sans"/>
              </a:rPr>
              <a:t>Secondarie</a:t>
            </a:r>
            <a:r>
              <a:rPr lang="it-IT" sz="2400" b="1" strike="noStrike" spc="-15">
                <a:solidFill>
                  <a:srgbClr val="FF3333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FF3333"/>
                </a:solidFill>
                <a:latin typeface="CaIMBRA"/>
                <a:ea typeface="DejaVu Sans"/>
              </a:rPr>
              <a:t>I</a:t>
            </a:r>
            <a:r>
              <a:rPr lang="it-IT" sz="2400" b="1" strike="noStrike" spc="-21">
                <a:solidFill>
                  <a:srgbClr val="FF3333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FF3333"/>
                </a:solidFill>
                <a:latin typeface="CaIMBRA"/>
                <a:ea typeface="DejaVu Sans"/>
              </a:rPr>
              <a:t>grado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52440" indent="-33588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Puccini</a:t>
            </a:r>
            <a:r>
              <a:rPr lang="it-IT" sz="2400" b="1" strike="noStrike" spc="333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Abbadia</a:t>
            </a:r>
            <a:r>
              <a:rPr lang="it-IT" sz="24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Alpina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352440" indent="-335880">
              <a:lnSpc>
                <a:spcPct val="100000"/>
              </a:lnSpc>
              <a:buClr>
                <a:srgbClr val="000000"/>
              </a:buClr>
              <a:buSzPct val="72000"/>
              <a:buFont typeface="Wingdings" charset="2"/>
              <a:buChar char=""/>
            </a:pP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G.</a:t>
            </a:r>
            <a:r>
              <a:rPr lang="it-IT" sz="2400" b="1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000000"/>
                </a:solidFill>
                <a:latin typeface="CaIMBRA"/>
                <a:ea typeface="DejaVu Sans"/>
              </a:rPr>
              <a:t>Rol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San</a:t>
            </a:r>
            <a:r>
              <a:rPr lang="it-IT" sz="2400" b="0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Secondo</a:t>
            </a:r>
            <a:r>
              <a:rPr lang="it-IT" sz="2400" b="0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</a:t>
            </a:r>
            <a:r>
              <a:rPr lang="it-IT" sz="2400" b="0" strike="noStrike" spc="-2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000000"/>
                </a:solidFill>
                <a:latin typeface="CaIMBRA"/>
                <a:ea typeface="DejaVu Sans"/>
              </a:rPr>
              <a:t>Pinerolo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57" name="object 7"/>
          <p:cNvPicPr/>
          <p:nvPr/>
        </p:nvPicPr>
        <p:blipFill>
          <a:blip r:embed="rId3"/>
          <a:stretch/>
        </p:blipFill>
        <p:spPr>
          <a:xfrm>
            <a:off x="5289120" y="4140000"/>
            <a:ext cx="1550520" cy="1556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object 3"/>
          <p:cNvPicPr/>
          <p:nvPr/>
        </p:nvPicPr>
        <p:blipFill>
          <a:blip r:embed="rId2"/>
          <a:stretch/>
        </p:blipFill>
        <p:spPr>
          <a:xfrm>
            <a:off x="1353240" y="507600"/>
            <a:ext cx="5376240" cy="394560"/>
          </a:xfrm>
          <a:prstGeom prst="rect">
            <a:avLst/>
          </a:prstGeom>
          <a:ln w="0">
            <a:noFill/>
          </a:ln>
        </p:spPr>
      </p:pic>
      <p:pic>
        <p:nvPicPr>
          <p:cNvPr id="259" name="object 4"/>
          <p:cNvPicPr/>
          <p:nvPr/>
        </p:nvPicPr>
        <p:blipFill>
          <a:blip r:embed="rId3"/>
          <a:stretch/>
        </p:blipFill>
        <p:spPr>
          <a:xfrm>
            <a:off x="1352880" y="507960"/>
            <a:ext cx="5339160" cy="360720"/>
          </a:xfrm>
          <a:prstGeom prst="rect">
            <a:avLst/>
          </a:prstGeom>
          <a:ln w="0">
            <a:noFill/>
          </a:ln>
        </p:spPr>
      </p:pic>
      <p:sp>
        <p:nvSpPr>
          <p:cNvPr id="260" name="CustomShape 1"/>
          <p:cNvSpPr/>
          <p:nvPr/>
        </p:nvSpPr>
        <p:spPr>
          <a:xfrm>
            <a:off x="288000" y="1080000"/>
            <a:ext cx="7860600" cy="534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Il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curricolo</a:t>
            </a:r>
            <a:r>
              <a:rPr lang="it-IT" sz="1900" b="0" strike="noStrike" spc="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istituto</a:t>
            </a:r>
            <a:r>
              <a:rPr lang="it-IT" sz="1900" b="0" strike="noStrike" spc="4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è espressione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della</a:t>
            </a:r>
            <a:r>
              <a:rPr lang="it-IT" sz="1900" b="0" strike="noStrike" spc="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LIBERTÀ</a:t>
            </a:r>
            <a:r>
              <a:rPr lang="it-IT" sz="19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DI </a:t>
            </a:r>
            <a:r>
              <a:rPr lang="it-IT" sz="1900" b="0" strike="noStrike" spc="-55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INSEGNAMENTO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 e, al tempo stesso,</a:t>
            </a:r>
            <a:r>
              <a:rPr lang="it-IT" sz="1900" b="0" strike="noStrike" spc="-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della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VISION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 DEL NOSTRO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ISTITUTO.</a:t>
            </a:r>
            <a:endParaRPr lang="it-IT" sz="19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Il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curricolo</a:t>
            </a:r>
            <a:r>
              <a:rPr lang="it-IT" sz="1900" b="0" strike="noStrike" spc="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è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basato sulle</a:t>
            </a:r>
            <a:r>
              <a:rPr lang="it-IT" sz="1900" b="0" strike="noStrike" spc="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1" strike="noStrike" spc="-7">
                <a:solidFill>
                  <a:srgbClr val="000000"/>
                </a:solidFill>
                <a:latin typeface="CaIMBRA"/>
                <a:ea typeface="DejaVu Sans"/>
              </a:rPr>
              <a:t>OTTO</a:t>
            </a:r>
            <a:r>
              <a:rPr lang="it-IT" sz="1900" b="1" strike="noStrike" spc="-1">
                <a:solidFill>
                  <a:srgbClr val="000000"/>
                </a:solidFill>
                <a:latin typeface="CaIMBRA"/>
                <a:ea typeface="DejaVu Sans"/>
              </a:rPr>
              <a:t> COMPETENZE TRASVERSALI</a:t>
            </a:r>
            <a:endParaRPr lang="it-IT" sz="19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indicate</a:t>
            </a:r>
            <a:r>
              <a:rPr lang="it-IT" sz="19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dall’Unione</a:t>
            </a:r>
            <a:r>
              <a:rPr lang="it-IT" sz="1900" b="0" strike="noStrike" spc="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Europea nel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 2006:</a:t>
            </a:r>
            <a:endParaRPr lang="it-IT" sz="19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comunicazione</a:t>
            </a:r>
            <a:r>
              <a:rPr lang="it-IT" sz="1900" b="0" strike="noStrike" spc="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alfabetica</a:t>
            </a:r>
            <a:r>
              <a:rPr lang="it-IT" sz="19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funzionale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comunicazione</a:t>
            </a:r>
            <a:r>
              <a:rPr lang="it-IT" sz="1900" b="0" strike="noStrike" spc="12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multilinguistica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competenza</a:t>
            </a:r>
            <a:r>
              <a:rPr lang="it-IT" sz="19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matematica</a:t>
            </a:r>
            <a:r>
              <a:rPr lang="it-IT" sz="1900" b="0" strike="noStrike" spc="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in scienze,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tecnologie</a:t>
            </a:r>
            <a:r>
              <a:rPr lang="it-IT" sz="1900" b="0" strike="noStrike" spc="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e ingegneria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competenza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digitale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competenza</a:t>
            </a:r>
            <a:r>
              <a:rPr lang="it-IT" sz="1900" b="0" strike="noStrike" spc="12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personale, sociale</a:t>
            </a:r>
            <a:r>
              <a:rPr lang="it-IT" sz="1900" b="0" strike="noStrike" spc="12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e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capacità</a:t>
            </a:r>
            <a:r>
              <a:rPr lang="it-IT" sz="1900" b="0" strike="noStrike" spc="2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 imparare</a:t>
            </a:r>
            <a:r>
              <a:rPr lang="it-IT" sz="19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a imparare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competenze in materia di cittadinanza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competenza</a:t>
            </a:r>
            <a:r>
              <a:rPr lang="it-IT" sz="19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imprenditoriale</a:t>
            </a:r>
            <a:endParaRPr lang="it-IT" sz="1900" b="0" strike="noStrike" spc="-1">
              <a:latin typeface="Arial"/>
            </a:endParaRPr>
          </a:p>
          <a:p>
            <a:pPr marL="469800" indent="-455400">
              <a:lnSpc>
                <a:spcPct val="100000"/>
              </a:lnSpc>
              <a:buClr>
                <a:srgbClr val="92D050"/>
              </a:buClr>
              <a:buSzPct val="73000"/>
              <a:buFont typeface="StarSymbol"/>
              <a:buAutoNum type="arabicPeriod"/>
            </a:pP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competenza</a:t>
            </a:r>
            <a:r>
              <a:rPr lang="it-IT" sz="19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in materia di consapevolezza</a:t>
            </a:r>
            <a:r>
              <a:rPr lang="it-IT" sz="19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ed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1">
                <a:solidFill>
                  <a:srgbClr val="000000"/>
                </a:solidFill>
                <a:latin typeface="CaIMBRA"/>
                <a:ea typeface="DejaVu Sans"/>
              </a:rPr>
              <a:t>espressione</a:t>
            </a:r>
            <a:r>
              <a:rPr lang="it-IT" sz="19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1900" b="0" strike="noStrike" spc="-7">
                <a:solidFill>
                  <a:srgbClr val="000000"/>
                </a:solidFill>
                <a:latin typeface="CaIMBRA"/>
                <a:ea typeface="DejaVu Sans"/>
              </a:rPr>
              <a:t>culturale</a:t>
            </a:r>
            <a:endParaRPr lang="it-IT" sz="19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object 3"/>
          <p:cNvPicPr/>
          <p:nvPr/>
        </p:nvPicPr>
        <p:blipFill>
          <a:blip r:embed="rId2"/>
          <a:stretch/>
        </p:blipFill>
        <p:spPr>
          <a:xfrm>
            <a:off x="2165760" y="542520"/>
            <a:ext cx="3922560" cy="353520"/>
          </a:xfrm>
          <a:prstGeom prst="rect">
            <a:avLst/>
          </a:prstGeom>
          <a:ln w="0">
            <a:noFill/>
          </a:ln>
        </p:spPr>
      </p:pic>
      <p:pic>
        <p:nvPicPr>
          <p:cNvPr id="262" name="object 4"/>
          <p:cNvPicPr/>
          <p:nvPr/>
        </p:nvPicPr>
        <p:blipFill>
          <a:blip r:embed="rId3"/>
          <a:stretch/>
        </p:blipFill>
        <p:spPr>
          <a:xfrm>
            <a:off x="2165400" y="542520"/>
            <a:ext cx="3892680" cy="322200"/>
          </a:xfrm>
          <a:prstGeom prst="rect">
            <a:avLst/>
          </a:prstGeom>
          <a:ln w="0">
            <a:noFill/>
          </a:ln>
        </p:spPr>
      </p:pic>
      <p:pic>
        <p:nvPicPr>
          <p:cNvPr id="263" name="object 6"/>
          <p:cNvPicPr/>
          <p:nvPr/>
        </p:nvPicPr>
        <p:blipFill>
          <a:blip r:embed="rId4"/>
          <a:stretch/>
        </p:blipFill>
        <p:spPr>
          <a:xfrm>
            <a:off x="1225440" y="1060560"/>
            <a:ext cx="5815440" cy="339480"/>
          </a:xfrm>
          <a:prstGeom prst="rect">
            <a:avLst/>
          </a:prstGeom>
          <a:ln w="0">
            <a:noFill/>
          </a:ln>
        </p:spPr>
      </p:pic>
      <p:pic>
        <p:nvPicPr>
          <p:cNvPr id="264" name="object 7"/>
          <p:cNvPicPr/>
          <p:nvPr/>
        </p:nvPicPr>
        <p:blipFill>
          <a:blip r:embed="rId5"/>
          <a:stretch/>
        </p:blipFill>
        <p:spPr>
          <a:xfrm>
            <a:off x="1225440" y="1060560"/>
            <a:ext cx="5784840" cy="308520"/>
          </a:xfrm>
          <a:prstGeom prst="rect">
            <a:avLst/>
          </a:prstGeom>
          <a:ln w="0"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144000" y="1689120"/>
            <a:ext cx="7993440" cy="435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332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Le competenze-chiave europee</a:t>
            </a:r>
            <a:r>
              <a:rPr lang="it-IT" sz="2000" b="0" strike="noStrike" spc="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sono ispirate al principio</a:t>
            </a:r>
            <a:r>
              <a:rPr lang="it-IT" sz="2000" b="0" strike="noStrike" spc="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  “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EDUCAZIONE PERMANENTE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”: la scuola fornisce le chiavi per  imparare ad imparare, sapendo</a:t>
            </a:r>
            <a:r>
              <a:rPr lang="it-IT" sz="20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il percorso formativo</a:t>
            </a:r>
            <a:r>
              <a:rPr lang="it-IT" sz="2000" b="0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dei  bambini e degli adolescenti proseguirà in tutte</a:t>
            </a:r>
            <a:r>
              <a:rPr lang="it-IT" sz="20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le fasi successive </a:t>
            </a:r>
            <a:r>
              <a:rPr lang="it-IT" sz="2000" b="0" strike="noStrike" spc="-57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della vita.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Le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componenti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dell’educazione permanente</a:t>
            </a:r>
            <a:r>
              <a:rPr lang="it-IT" sz="20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sono: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1450" b="0" strike="noStrike" spc="-140">
                <a:solidFill>
                  <a:srgbClr val="000000"/>
                </a:solidFill>
                <a:latin typeface="Caimbra"/>
                <a:ea typeface="DejaVu Sans"/>
              </a:rPr>
              <a:t>⦿  </a:t>
            </a:r>
            <a:r>
              <a:rPr lang="it-IT" sz="1450" b="0" strike="noStrike" spc="-10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SAPERE</a:t>
            </a:r>
            <a:r>
              <a:rPr lang="it-IT" sz="2000" b="1" strike="noStrike" spc="-27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“ciò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s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a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i”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1450" b="0" strike="noStrike" spc="-140">
                <a:solidFill>
                  <a:srgbClr val="000000"/>
                </a:solidFill>
                <a:latin typeface="Caimbra"/>
                <a:ea typeface="DejaVu Sans"/>
              </a:rPr>
              <a:t>⦿</a:t>
            </a:r>
            <a:r>
              <a:rPr lang="it-IT" sz="1450" b="0" strike="noStrike" spc="18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SAPER</a:t>
            </a:r>
            <a:r>
              <a:rPr lang="it-IT" sz="2000" b="1" strike="noStrike" spc="-3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FARE</a:t>
            </a:r>
            <a:r>
              <a:rPr lang="it-IT" sz="2000" b="1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-</a:t>
            </a:r>
            <a:r>
              <a:rPr lang="it-IT" sz="20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“ciò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</a:t>
            </a:r>
            <a:r>
              <a:rPr lang="it-IT" sz="20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sai fare”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1450" b="0" strike="noStrike" spc="-140">
                <a:solidFill>
                  <a:srgbClr val="000000"/>
                </a:solidFill>
                <a:latin typeface="Caimbra"/>
                <a:ea typeface="DejaVu Sans"/>
              </a:rPr>
              <a:t>⦿</a:t>
            </a:r>
            <a:r>
              <a:rPr lang="it-IT" sz="1450" b="0" strike="noStrike" spc="180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SAPER</a:t>
            </a:r>
            <a:r>
              <a:rPr lang="it-IT" sz="2000" b="1" strike="noStrike" spc="-3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000000"/>
                </a:solidFill>
                <a:latin typeface="Caimbra"/>
                <a:ea typeface="DejaVu Sans"/>
              </a:rPr>
              <a:t>ESSERE</a:t>
            </a:r>
            <a:r>
              <a:rPr lang="it-IT" sz="2000" b="1" strike="noStrike" spc="-2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- “ciò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 sei”</a:t>
            </a:r>
            <a:endParaRPr lang="it-IT" sz="20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Esse tendono ad un insieme</a:t>
            </a:r>
            <a:r>
              <a:rPr lang="it-IT" sz="20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fatto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non solo di conoscenza e capacità, </a:t>
            </a:r>
            <a:r>
              <a:rPr lang="it-IT" sz="2000" b="0" strike="noStrike" spc="-57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ma di</a:t>
            </a:r>
            <a:r>
              <a:rPr lang="it-IT" sz="20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valori e di immagini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 sé</a:t>
            </a:r>
            <a:r>
              <a:rPr lang="it-IT" sz="2000" b="0" strike="noStrike" spc="18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permettono alla</a:t>
            </a:r>
            <a:r>
              <a:rPr lang="it-IT" sz="20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persona</a:t>
            </a:r>
            <a:r>
              <a:rPr lang="it-IT" sz="2000" b="0" strike="noStrike" spc="1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di  vivere in toto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la sua formazione</a:t>
            </a:r>
            <a:r>
              <a:rPr lang="it-IT" sz="20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e auspicano la</a:t>
            </a:r>
            <a:r>
              <a:rPr lang="it-IT" sz="2000" b="0" strike="noStrike" spc="12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permeabilità tra  diversi percorsi formativi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e professionali.</a:t>
            </a:r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CustomShape 1"/>
          <p:cNvSpPr/>
          <p:nvPr/>
        </p:nvSpPr>
        <p:spPr>
          <a:xfrm>
            <a:off x="432000" y="216000"/>
            <a:ext cx="5470560" cy="594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noAutofit/>
          </a:bodyPr>
          <a:lstStyle/>
          <a:p>
            <a:pPr marL="88920" indent="369000" algn="just">
              <a:lnSpc>
                <a:spcPct val="132000"/>
              </a:lnSpc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Nello specifico,</a:t>
            </a:r>
            <a:r>
              <a:rPr lang="it-IT" sz="20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la SCUOLA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PRIMARIA </a:t>
            </a:r>
            <a:r>
              <a:rPr lang="it-IT" sz="2000" b="0" strike="noStrike" spc="-57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000000"/>
                </a:solidFill>
                <a:latin typeface="Caimbra"/>
                <a:ea typeface="DejaVu Sans"/>
              </a:rPr>
              <a:t>promuove</a:t>
            </a:r>
            <a:r>
              <a:rPr lang="it-IT" sz="2000" b="0" strike="noStrike" spc="-15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6600"/>
                </a:solidFill>
                <a:latin typeface="Caimbra"/>
                <a:ea typeface="DejaVu Sans"/>
              </a:rPr>
              <a:t>l’alfabetizzazione</a:t>
            </a:r>
            <a:r>
              <a:rPr lang="it-IT" sz="2000" b="1" strike="noStrike" spc="-41">
                <a:solidFill>
                  <a:srgbClr val="FF66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6600"/>
                </a:solidFill>
                <a:latin typeface="Caimbra"/>
                <a:ea typeface="DejaVu Sans"/>
              </a:rPr>
              <a:t>di base </a:t>
            </a:r>
            <a:r>
              <a:rPr lang="it-IT" sz="2000" b="0" strike="noStrike" spc="-1">
                <a:solidFill>
                  <a:srgbClr val="FF6600"/>
                </a:solidFill>
                <a:latin typeface="Caimbra"/>
                <a:ea typeface="DejaVu Sans"/>
              </a:rPr>
              <a:t>attraverso l’acquisizione dei linguaggi e dei codici  che</a:t>
            </a:r>
            <a:r>
              <a:rPr lang="it-IT" sz="2000" b="0" strike="noStrike" spc="-9">
                <a:solidFill>
                  <a:srgbClr val="FF66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6600"/>
                </a:solidFill>
                <a:latin typeface="Caimbra"/>
                <a:ea typeface="DejaVu Sans"/>
              </a:rPr>
              <a:t>costituiscono</a:t>
            </a:r>
            <a:r>
              <a:rPr lang="it-IT" sz="2000" b="0" strike="noStrike" spc="-35">
                <a:solidFill>
                  <a:srgbClr val="FF66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6600"/>
                </a:solidFill>
                <a:latin typeface="Caimbra"/>
                <a:ea typeface="DejaVu Sans"/>
              </a:rPr>
              <a:t>la struttura</a:t>
            </a:r>
            <a:r>
              <a:rPr lang="it-IT" sz="2000" b="0" strike="noStrike" spc="-46">
                <a:solidFill>
                  <a:srgbClr val="FF66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6600"/>
                </a:solidFill>
                <a:latin typeface="Caimbra"/>
                <a:ea typeface="DejaVu Sans"/>
              </a:rPr>
              <a:t>della nostra cultura, in un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orizzonte</a:t>
            </a:r>
            <a:r>
              <a:rPr lang="it-IT" sz="2000" b="1" strike="noStrike" spc="-21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allargato</a:t>
            </a:r>
            <a:r>
              <a:rPr lang="it-IT" sz="2000" b="1" strike="noStrike" spc="-2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alle</a:t>
            </a:r>
            <a:r>
              <a:rPr lang="it-IT" sz="2000" b="1" strike="noStrike" spc="-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altre</a:t>
            </a:r>
            <a:r>
              <a:rPr lang="it-IT" sz="2000" b="1" strike="noStrike" spc="-15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culture</a:t>
            </a:r>
            <a:r>
              <a:rPr lang="it-IT" sz="2000" b="1" strike="noStrike" spc="-35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con cui</a:t>
            </a:r>
            <a:r>
              <a:rPr lang="it-IT" sz="2000" b="1" strike="noStrike" spc="-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FF0000"/>
                </a:solidFill>
                <a:latin typeface="Caimbra"/>
                <a:ea typeface="DejaVu Sans"/>
              </a:rPr>
              <a:t>conviviamo </a:t>
            </a: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e all’uso</a:t>
            </a:r>
            <a:r>
              <a:rPr lang="it-IT" sz="2000" b="0" strike="noStrike" spc="-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consapevole</a:t>
            </a:r>
            <a:r>
              <a:rPr lang="it-IT" sz="2000" b="0" strike="noStrike" spc="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delle</a:t>
            </a:r>
            <a:r>
              <a:rPr lang="it-IT" sz="2000" b="0" strike="noStrike" spc="1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nuove</a:t>
            </a:r>
            <a:r>
              <a:rPr lang="it-IT" sz="2000" b="0" strike="noStrike" spc="-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000" b="0" strike="noStrike" spc="-1">
                <a:solidFill>
                  <a:srgbClr val="FF0000"/>
                </a:solidFill>
                <a:latin typeface="Caimbra"/>
                <a:ea typeface="DejaVu Sans"/>
              </a:rPr>
              <a:t>tecnologie.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267" name="Immagine 161"/>
          <p:cNvPicPr/>
          <p:nvPr/>
        </p:nvPicPr>
        <p:blipFill>
          <a:blip r:embed="rId2"/>
          <a:stretch/>
        </p:blipFill>
        <p:spPr>
          <a:xfrm>
            <a:off x="1260000" y="3468600"/>
            <a:ext cx="5367600" cy="2830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05720" y="274680"/>
            <a:ext cx="7463880" cy="51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9640" rIns="0" bIns="0">
            <a:noAutofit/>
          </a:bodyPr>
          <a:lstStyle/>
          <a:p>
            <a:pPr marL="12600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Ai</a:t>
            </a:r>
            <a:r>
              <a:rPr lang="it-IT" sz="2200" b="0" strike="noStrike" spc="-26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bambini e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alle bambine</a:t>
            </a:r>
            <a:r>
              <a:rPr lang="it-IT" sz="22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che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la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frequentano,</a:t>
            </a:r>
            <a:endParaRPr lang="it-IT" sz="22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la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scuola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offre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l’opportunità di</a:t>
            </a:r>
            <a:r>
              <a:rPr lang="it-IT" sz="2200" b="0" strike="noStrike" spc="-9">
                <a:solidFill>
                  <a:srgbClr val="00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7">
                <a:solidFill>
                  <a:srgbClr val="000000"/>
                </a:solidFill>
                <a:latin typeface="Caimbra"/>
                <a:ea typeface="DejaVu Sans"/>
              </a:rPr>
              <a:t>sviluppare </a:t>
            </a:r>
            <a:r>
              <a:rPr lang="it-IT" sz="2200" b="0" strike="noStrike" spc="-1">
                <a:solidFill>
                  <a:srgbClr val="000000"/>
                </a:solidFill>
                <a:latin typeface="Caimbra"/>
                <a:ea typeface="DejaVu Sans"/>
              </a:rPr>
              <a:t>le                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di</a:t>
            </a:r>
            <a:r>
              <a:rPr lang="it-IT" sz="2200" b="1" strike="noStrike" spc="-9">
                <a:solidFill>
                  <a:srgbClr val="FF0000"/>
                </a:solidFill>
                <a:latin typeface="Caimbra"/>
                <a:ea typeface="DejaVu Sans"/>
              </a:rPr>
              <a:t>m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ensi</a:t>
            </a:r>
            <a:r>
              <a:rPr lang="it-IT" sz="2200" b="1" strike="noStrike" spc="-7">
                <a:solidFill>
                  <a:srgbClr val="FF0000"/>
                </a:solidFill>
                <a:latin typeface="Caimbra"/>
                <a:ea typeface="DejaVu Sans"/>
              </a:rPr>
              <a:t>o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ni</a:t>
            </a:r>
            <a:r>
              <a:rPr lang="it-IT" sz="2200" b="1" strike="noStrike" spc="-296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cognitive, emo</a:t>
            </a:r>
            <a:r>
              <a:rPr lang="it-IT" sz="2200" b="1" strike="noStrike" spc="-7">
                <a:solidFill>
                  <a:srgbClr val="FF0000"/>
                </a:solidFill>
                <a:latin typeface="Caimbra"/>
                <a:ea typeface="DejaVu Sans"/>
              </a:rPr>
              <a:t>t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ive,</a:t>
            </a:r>
            <a:r>
              <a:rPr lang="it-IT" sz="2200" b="1" strike="noStrike" spc="-15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affettive,</a:t>
            </a:r>
            <a:r>
              <a:rPr lang="it-IT" sz="2200" b="1" strike="noStrike" spc="-21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s</a:t>
            </a:r>
            <a:r>
              <a:rPr lang="it-IT" sz="2200" b="1" strike="noStrike" spc="-7">
                <a:solidFill>
                  <a:srgbClr val="FF0000"/>
                </a:solidFill>
                <a:latin typeface="Caimbra"/>
                <a:ea typeface="DejaVu Sans"/>
              </a:rPr>
              <a:t>o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ciali,  corporee</a:t>
            </a:r>
            <a:r>
              <a:rPr lang="it-IT" sz="2200" b="1" strike="noStrike" spc="-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FF0000"/>
                </a:solidFill>
                <a:latin typeface="Caimbra"/>
                <a:ea typeface="DejaVu Sans"/>
              </a:rPr>
              <a:t>ed etiche.</a:t>
            </a:r>
            <a:endParaRPr lang="it-IT" sz="2200" b="0" strike="noStrike" spc="-1">
              <a:latin typeface="Arial"/>
            </a:endParaRPr>
          </a:p>
          <a:p>
            <a:pPr marL="12600" indent="-129600">
              <a:lnSpc>
                <a:spcPct val="120000"/>
              </a:lnSpc>
              <a:tabLst>
                <a:tab pos="0" algn="l"/>
              </a:tabLst>
            </a:pPr>
            <a:endParaRPr lang="it-IT" sz="2200" b="0" strike="noStrike" spc="-1">
              <a:latin typeface="Arial"/>
            </a:endParaRPr>
          </a:p>
          <a:p>
            <a:pPr marL="12600" indent="-129600">
              <a:lnSpc>
                <a:spcPct val="120000"/>
              </a:lnSpc>
              <a:tabLst>
                <a:tab pos="0" algn="l"/>
              </a:tabLst>
            </a:pPr>
            <a:endParaRPr lang="it-IT" sz="2200" b="0" strike="noStrike" spc="-1">
              <a:latin typeface="Arial"/>
            </a:endParaRPr>
          </a:p>
          <a:p>
            <a:pPr marL="12600" indent="-129600">
              <a:lnSpc>
                <a:spcPct val="120000"/>
              </a:lnSpc>
              <a:tabLst>
                <a:tab pos="0" algn="l"/>
              </a:tabLst>
            </a:pPr>
            <a:r>
              <a:rPr lang="it-IT" sz="2200" b="0" strike="noStrike" spc="-7">
                <a:solidFill>
                  <a:srgbClr val="FF0000"/>
                </a:solidFill>
                <a:latin typeface="Caimbra"/>
                <a:ea typeface="DejaVu Sans"/>
              </a:rPr>
              <a:t>Attraverso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gli alfabeti caratteristici </a:t>
            </a:r>
            <a:r>
              <a:rPr lang="it-IT" sz="2200" b="0" strike="noStrike" spc="-701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di</a:t>
            </a:r>
            <a:r>
              <a:rPr lang="it-IT" sz="2200" b="0" strike="noStrike" spc="-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ciascuna disciplina,</a:t>
            </a:r>
            <a:endParaRPr lang="it-IT" sz="2200" b="0" strike="noStrike" spc="-1">
              <a:latin typeface="Arial"/>
            </a:endParaRPr>
          </a:p>
          <a:p>
            <a:pPr marL="12600" indent="-129600">
              <a:lnSpc>
                <a:spcPct val="100000"/>
              </a:lnSpc>
              <a:tabLst>
                <a:tab pos="0" algn="l"/>
              </a:tabLst>
            </a:pP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permette</a:t>
            </a:r>
            <a:r>
              <a:rPr lang="it-IT" sz="2200" b="0" strike="noStrike" spc="-35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di</a:t>
            </a:r>
            <a:r>
              <a:rPr lang="it-IT" sz="2200" b="0" strike="noStrike" spc="-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esercitare</a:t>
            </a:r>
            <a:r>
              <a:rPr lang="it-IT" sz="2200" b="0" strike="noStrike" spc="-35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differenti stili</a:t>
            </a:r>
            <a:r>
              <a:rPr lang="it-IT" sz="2200" b="0" strike="noStrike" spc="-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cognitivi,                      </a:t>
            </a:r>
            <a:r>
              <a:rPr lang="it-IT" sz="2200" b="0" strike="noStrike" spc="-21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ponendo</a:t>
            </a:r>
            <a:r>
              <a:rPr lang="it-IT" sz="2200" b="0" strike="noStrike" spc="-7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le</a:t>
            </a:r>
            <a:r>
              <a:rPr lang="it-IT" sz="2200" b="0" strike="noStrike" spc="-9">
                <a:solidFill>
                  <a:srgbClr val="FF0000"/>
                </a:solidFill>
                <a:latin typeface="Caimbra"/>
                <a:ea typeface="DejaVu Sans"/>
              </a:rPr>
              <a:t> </a:t>
            </a:r>
            <a:r>
              <a:rPr lang="it-IT" sz="2200" b="0" strike="noStrike" spc="-1">
                <a:solidFill>
                  <a:srgbClr val="FF0000"/>
                </a:solidFill>
                <a:latin typeface="Caimbra"/>
                <a:ea typeface="DejaVu Sans"/>
              </a:rPr>
              <a:t>premesse per</a:t>
            </a:r>
            <a:r>
              <a:rPr lang="it-IT" sz="2200" b="0" strike="noStrike" spc="-7">
                <a:solidFill>
                  <a:srgbClr val="FF0000"/>
                </a:solidFill>
                <a:latin typeface="Caimbra"/>
                <a:ea typeface="DejaVu Sans"/>
              </a:rPr>
              <a:t>                                                        </a:t>
            </a:r>
            <a:r>
              <a:rPr lang="it-IT" sz="2200" b="1" strike="noStrike" spc="-1">
                <a:solidFill>
                  <a:srgbClr val="006600"/>
                </a:solidFill>
                <a:latin typeface="Caimbra"/>
                <a:ea typeface="DejaVu Sans"/>
              </a:rPr>
              <a:t>lo sviluppo del	pensiero</a:t>
            </a:r>
            <a:r>
              <a:rPr lang="it-IT" sz="2200" b="1" strike="noStrike" spc="-29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006600"/>
                </a:solidFill>
                <a:latin typeface="Caimbra"/>
                <a:ea typeface="DejaVu Sans"/>
              </a:rPr>
              <a:t>riflessivo</a:t>
            </a:r>
            <a:r>
              <a:rPr lang="it-IT" sz="2200" b="1" strike="noStrike" spc="-29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006600"/>
                </a:solidFill>
                <a:latin typeface="Caimbra"/>
                <a:ea typeface="DejaVu Sans"/>
              </a:rPr>
              <a:t>e</a:t>
            </a:r>
            <a:r>
              <a:rPr lang="it-IT" sz="2200" b="1" strike="noStrike" spc="-29">
                <a:solidFill>
                  <a:srgbClr val="006600"/>
                </a:solidFill>
                <a:latin typeface="Caimbra"/>
                <a:ea typeface="DejaVu Sans"/>
              </a:rPr>
              <a:t> </a:t>
            </a:r>
            <a:r>
              <a:rPr lang="it-IT" sz="2200" b="1" strike="noStrike" spc="-1">
                <a:solidFill>
                  <a:srgbClr val="006600"/>
                </a:solidFill>
                <a:latin typeface="Caimbra"/>
                <a:ea typeface="DejaVu Sans"/>
              </a:rPr>
              <a:t>critico</a:t>
            </a:r>
            <a:r>
              <a:rPr lang="it-IT" sz="2200" b="0" strike="noStrike" spc="-1">
                <a:solidFill>
                  <a:srgbClr val="006600"/>
                </a:solidFill>
                <a:latin typeface="Caimbra"/>
                <a:ea typeface="DejaVu Sans"/>
              </a:rPr>
              <a:t>.</a:t>
            </a:r>
            <a:endParaRPr lang="it-IT" sz="2200" b="0" strike="noStrike" spc="-1">
              <a:latin typeface="Arial"/>
            </a:endParaRPr>
          </a:p>
        </p:txBody>
      </p:sp>
      <p:pic>
        <p:nvPicPr>
          <p:cNvPr id="269" name="object 8"/>
          <p:cNvPicPr/>
          <p:nvPr/>
        </p:nvPicPr>
        <p:blipFill>
          <a:blip r:embed="rId2"/>
          <a:stretch/>
        </p:blipFill>
        <p:spPr>
          <a:xfrm>
            <a:off x="5749920" y="4248720"/>
            <a:ext cx="2119680" cy="241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360000" y="288000"/>
            <a:ext cx="4986000" cy="605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>
            <a:noAutofit/>
          </a:bodyPr>
          <a:lstStyle/>
          <a:p>
            <a:pPr marL="12600">
              <a:lnSpc>
                <a:spcPct val="100000"/>
              </a:lnSpc>
            </a:pPr>
            <a:r>
              <a:rPr lang="it-IT" sz="2400" b="1" u="heavy" strike="noStrike" spc="-1">
                <a:solidFill>
                  <a:srgbClr val="99CC00"/>
                </a:solidFill>
                <a:uFill>
                  <a:solidFill>
                    <a:srgbClr val="99CC00"/>
                  </a:solidFill>
                </a:uFill>
                <a:latin typeface="Caimbra"/>
                <a:ea typeface="DejaVu Sans"/>
              </a:rPr>
              <a:t>Educare</a:t>
            </a:r>
            <a:r>
              <a:rPr lang="it-IT" sz="2400" b="1" u="heavy" strike="noStrike" spc="-21">
                <a:solidFill>
                  <a:srgbClr val="99CC00"/>
                </a:solidFill>
                <a:uFill>
                  <a:solidFill>
                    <a:srgbClr val="99CC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1" u="heavy" strike="noStrike" spc="-1">
                <a:solidFill>
                  <a:srgbClr val="99CC00"/>
                </a:solidFill>
                <a:uFill>
                  <a:solidFill>
                    <a:srgbClr val="99CC00"/>
                  </a:solidFill>
                </a:uFill>
                <a:latin typeface="Caimbra"/>
                <a:ea typeface="DejaVu Sans"/>
              </a:rPr>
              <a:t>alla</a:t>
            </a:r>
            <a:r>
              <a:rPr lang="it-IT" sz="2400" b="1" u="heavy" strike="noStrike" spc="-9">
                <a:solidFill>
                  <a:srgbClr val="99CC00"/>
                </a:solidFill>
                <a:uFill>
                  <a:solidFill>
                    <a:srgbClr val="99CC00"/>
                  </a:solidFill>
                </a:uFill>
                <a:latin typeface="Caimbra"/>
                <a:ea typeface="DejaVu Sans"/>
              </a:rPr>
              <a:t> </a:t>
            </a:r>
            <a:r>
              <a:rPr lang="it-IT" sz="2400" b="1" u="heavy" strike="noStrike" spc="-1">
                <a:solidFill>
                  <a:srgbClr val="99CC00"/>
                </a:solidFill>
                <a:uFill>
                  <a:solidFill>
                    <a:srgbClr val="99CC00"/>
                  </a:solidFill>
                </a:uFill>
                <a:latin typeface="Caimbra"/>
                <a:ea typeface="DejaVu Sans"/>
              </a:rPr>
              <a:t>cittadinanza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ct val="114000"/>
              </a:lnSpc>
            </a:pPr>
            <a:endParaRPr lang="it-IT" sz="2400" b="0" strike="noStrike" spc="-1">
              <a:latin typeface="Arial"/>
            </a:endParaRPr>
          </a:p>
          <a:p>
            <a:pPr marL="12600">
              <a:lnSpc>
                <a:spcPct val="114000"/>
              </a:lnSpc>
            </a:pPr>
            <a:r>
              <a:rPr lang="it-IT" sz="2400" b="0" strike="noStrike" spc="-1">
                <a:solidFill>
                  <a:srgbClr val="99CC00"/>
                </a:solidFill>
                <a:latin typeface="Caimbra"/>
                <a:ea typeface="DejaVu Sans"/>
              </a:rPr>
              <a:t>La scuola affianca al compito  “</a:t>
            </a:r>
            <a:r>
              <a:rPr lang="it-IT" sz="2400" b="1" strike="noStrike" spc="-1">
                <a:solidFill>
                  <a:srgbClr val="FF0000"/>
                </a:solidFill>
                <a:latin typeface="Caimbra"/>
                <a:ea typeface="DejaVu Sans"/>
              </a:rPr>
              <a:t>dell’insegnare ad apprendere</a:t>
            </a:r>
            <a:r>
              <a:rPr lang="it-IT" sz="2400" b="0" strike="noStrike" spc="-1">
                <a:solidFill>
                  <a:srgbClr val="FF0000"/>
                </a:solidFill>
                <a:latin typeface="Caimbra"/>
                <a:ea typeface="DejaVu Sans"/>
              </a:rPr>
              <a:t>”,  quello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400" b="0" strike="noStrike" spc="-1">
                <a:solidFill>
                  <a:srgbClr val="FF0000"/>
                </a:solidFill>
                <a:latin typeface="Caimbra"/>
                <a:ea typeface="DejaVu Sans"/>
              </a:rPr>
              <a:t>“</a:t>
            </a:r>
            <a:r>
              <a:rPr lang="it-IT" sz="2400" b="1" strike="noStrike" spc="-1">
                <a:solidFill>
                  <a:srgbClr val="3333CC"/>
                </a:solidFill>
                <a:latin typeface="Caimbra"/>
                <a:ea typeface="DejaVu Sans"/>
              </a:rPr>
              <a:t>dell’insegnare</a:t>
            </a:r>
            <a:r>
              <a:rPr lang="it-IT" sz="2400" b="1" strike="noStrike" spc="-26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3333CC"/>
                </a:solidFill>
                <a:latin typeface="Caimbra"/>
                <a:ea typeface="DejaVu Sans"/>
              </a:rPr>
              <a:t>ad</a:t>
            </a:r>
            <a:r>
              <a:rPr lang="it-IT" sz="2400" b="1" strike="noStrike" spc="-26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3333CC"/>
                </a:solidFill>
                <a:latin typeface="Caimbra"/>
                <a:ea typeface="DejaVu Sans"/>
              </a:rPr>
              <a:t>essere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”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endParaRPr lang="it-IT" sz="2400" b="0" strike="noStrike" spc="-1">
              <a:latin typeface="Arial"/>
            </a:endParaRPr>
          </a:p>
          <a:p>
            <a:pPr marL="12600">
              <a:lnSpc>
                <a:spcPct val="114000"/>
              </a:lnSpc>
            </a:pP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L’educazione</a:t>
            </a:r>
            <a:r>
              <a:rPr lang="it-IT" sz="2400" b="0" strike="noStrike" spc="-26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alla</a:t>
            </a:r>
            <a:r>
              <a:rPr lang="it-IT" sz="2400" b="0" strike="noStrike" spc="-29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cittadinanza </a:t>
            </a:r>
            <a:r>
              <a:rPr lang="it-IT" sz="2400" b="0" strike="noStrike" spc="-695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viene</a:t>
            </a:r>
            <a:r>
              <a:rPr lang="it-IT" sz="2400" b="0" strike="noStrike" spc="-21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promossa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ct val="100000"/>
              </a:lnSpc>
            </a:pP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attraverso</a:t>
            </a:r>
            <a:r>
              <a:rPr lang="it-IT" sz="2400" b="0" strike="noStrike" spc="-60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esperienze</a:t>
            </a:r>
            <a:r>
              <a:rPr lang="it-IT" sz="2400" b="0" strike="noStrike" spc="-49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significative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ct val="114000"/>
              </a:lnSpc>
            </a:pP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che consentano il concreto  prendersi</a:t>
            </a:r>
            <a:r>
              <a:rPr lang="it-IT" sz="2400" b="0" strike="noStrike" spc="-29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cura</a:t>
            </a:r>
            <a:r>
              <a:rPr lang="it-IT" sz="2400" b="0" strike="noStrike" spc="-7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di</a:t>
            </a:r>
            <a:r>
              <a:rPr lang="it-IT" sz="2400" b="0" strike="noStrike" spc="-9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sé,</a:t>
            </a:r>
            <a:r>
              <a:rPr lang="it-IT" sz="2400" b="0" strike="noStrike" spc="-15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degli</a:t>
            </a:r>
            <a:r>
              <a:rPr lang="it-IT" sz="2400" b="0" strike="noStrike" spc="-9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altri, </a:t>
            </a:r>
            <a:r>
              <a:rPr lang="it-IT" sz="2400" b="0" strike="noStrike" spc="-701">
                <a:solidFill>
                  <a:srgbClr val="3333CC"/>
                </a:solidFill>
                <a:latin typeface="Caimbra"/>
                <a:ea typeface="DejaVu Sans"/>
              </a:rPr>
              <a:t> </a:t>
            </a:r>
            <a:r>
              <a:rPr lang="it-IT" sz="2400" b="0" strike="noStrike" spc="-1">
                <a:solidFill>
                  <a:srgbClr val="3333CC"/>
                </a:solidFill>
                <a:latin typeface="Caimbra"/>
                <a:ea typeface="DejaVu Sans"/>
              </a:rPr>
              <a:t>dell’ambiente.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71" name="object 8"/>
          <p:cNvPicPr/>
          <p:nvPr/>
        </p:nvPicPr>
        <p:blipFill>
          <a:blip r:embed="rId2"/>
          <a:stretch/>
        </p:blipFill>
        <p:spPr>
          <a:xfrm>
            <a:off x="4606920" y="4210200"/>
            <a:ext cx="3312720" cy="244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874</Words>
  <Application>Microsoft Office PowerPoint</Application>
  <PresentationFormat>Presentazione su schermo (4:3)</PresentationFormat>
  <Paragraphs>227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33</vt:i4>
      </vt:variant>
    </vt:vector>
  </HeadingPairs>
  <TitlesOfParts>
    <vt:vector size="55" baseType="lpstr">
      <vt:lpstr>Arial</vt:lpstr>
      <vt:lpstr>Arial MT</vt:lpstr>
      <vt:lpstr>caimbra</vt:lpstr>
      <vt:lpstr>caimbra</vt:lpstr>
      <vt:lpstr>caimbra</vt:lpstr>
      <vt:lpstr>caimbra</vt:lpstr>
      <vt:lpstr>Calibri</vt:lpstr>
      <vt:lpstr>CAMBRIA</vt:lpstr>
      <vt:lpstr>CAMBRIA</vt:lpstr>
      <vt:lpstr>Comic Sans MS</vt:lpstr>
      <vt:lpstr>DejaVu Sans</vt:lpstr>
      <vt:lpstr>Lucida Calligraphy</vt:lpstr>
      <vt:lpstr>StarSymbol</vt:lpstr>
      <vt:lpstr>Symbol</vt:lpstr>
      <vt:lpstr>Trebuchet MS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Direzione Didattica I circolo</dc:title>
  <dc:subject/>
  <dc:creator>Daniela</dc:creator>
  <dc:description/>
  <cp:lastModifiedBy>dirsco</cp:lastModifiedBy>
  <cp:revision>28</cp:revision>
  <dcterms:created xsi:type="dcterms:W3CDTF">2022-11-15T20:41:22Z</dcterms:created>
  <dcterms:modified xsi:type="dcterms:W3CDTF">2023-12-28T11:27:48Z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2022-02-11T00:00:00Z</vt:filetime>
  </property>
  <property fmtid="{D5CDD505-2E9C-101B-9397-08002B2CF9AE}" pid="3" name="Creator">
    <vt:lpwstr>Microsoft® PowerPoint® 2013</vt:lpwstr>
  </property>
  <property fmtid="{D5CDD505-2E9C-101B-9397-08002B2CF9AE}" pid="4" name="HyperlinksChanged">
    <vt:bool>false</vt:bool>
  </property>
  <property fmtid="{D5CDD505-2E9C-101B-9397-08002B2CF9AE}" pid="5" name="LastSaved">
    <vt:filetime>2022-11-15T00:00:00Z</vt:filetime>
  </property>
  <property fmtid="{D5CDD505-2E9C-101B-9397-08002B2CF9AE}" pid="6" name="LinksUpToDate">
    <vt:bool>false</vt:bool>
  </property>
  <property fmtid="{D5CDD505-2E9C-101B-9397-08002B2CF9AE}" pid="7" name="PresentationFormat">
    <vt:lpwstr>Presentazione su schermo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29</vt:i4>
  </property>
</Properties>
</file>