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</p:sldIdLst>
  <p:sldSz cx="9144000" cy="6858000" type="screen4x3"/>
  <p:notesSz cx="6858000" cy="9144000"/>
  <p:embeddedFontLst>
    <p:embeddedFont>
      <p:font typeface="Quattrocento Sans" panose="020B060402020202020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  <p:embeddedFont>
      <p:font typeface="Basic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A5C98-949A-4589-B549-1379F1BDEACD}" v="3" dt="2023-12-05T19:53:49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-11798300" y="-11796712"/>
            <a:ext cx="11796712" cy="1249044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1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1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1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100" cy="4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1" name="Google Shape;29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9" name="Google Shape;29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6" name="Google Shape;30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4" name="Google Shape;31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1" name="Google Shape;32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78" name="Google Shape;37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95" name="Google Shape;3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225588" y="-11796713"/>
            <a:ext cx="16651288" cy="124904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6425" cy="452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 rot="5400000">
            <a:off x="4731544" y="2170907"/>
            <a:ext cx="5848350" cy="205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 rot="5400000">
            <a:off x="542131" y="189706"/>
            <a:ext cx="5848350" cy="6018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2787" cy="822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»"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7013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2"/>
          </p:nvPr>
        </p:nvSpPr>
        <p:spPr>
          <a:xfrm>
            <a:off x="4646613" y="1600200"/>
            <a:ext cx="4037012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»"/>
              <a:defRPr sz="18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6425" cy="452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mensascolasticasansecondo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d.icpinerolo2.edu.it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1" u="none" dirty="0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rPr>
              <a:t>SCUOLA DELL’INFANZIA «COLOMBINI»</a:t>
            </a:r>
            <a:endParaRPr dirty="0"/>
          </a:p>
        </p:txBody>
      </p:sp>
      <p:pic>
        <p:nvPicPr>
          <p:cNvPr id="127" name="Google Shape;127;p19" descr="https://lh4.googleusercontent.com/GRXiiI3ZvQFnhlZX6LTn3o7X2W84yLDIxuf6JxkPuscdTKJtbZz7P9OxtOmOuG72-jkcn3eI8-DZUCI1KgpXAF1BIObIFyP8oRfkNcqi9VfU3dPX_qSzu8YWKN21gT0k_BknPYB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5750" y="1600200"/>
            <a:ext cx="6029325" cy="44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2124075" y="2384425"/>
            <a:ext cx="4572000" cy="3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Verdana"/>
              <a:buNone/>
            </a:pPr>
            <a:r>
              <a:rPr lang="en-US" sz="1800" b="1" i="1" u="none" strike="noStrike" cap="none" dirty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“Il più grande segno di successo per un insegnante… è poter dire: i bambini stanno lavorando come se io non esistessi.”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Verdana"/>
              <a:buNone/>
            </a:pPr>
            <a:r>
              <a:rPr lang="en-US" sz="1800" b="1" i="1" u="none" strike="noStrike" cap="none" dirty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Maria Montessori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Verdana"/>
              <a:buNone/>
            </a:pPr>
            <a:r>
              <a:rPr lang="en-US" sz="1800" b="1" i="1" u="none" strike="noStrike" cap="none" dirty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“Scusate il disordine, </a:t>
            </a:r>
            <a:r>
              <a:rPr lang="en-US" sz="1800" b="1" i="1" u="none" strike="noStrike" cap="none" dirty="0" err="1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siamo</a:t>
            </a:r>
            <a:r>
              <a:rPr lang="en-US" sz="1800" b="1" i="1" u="none" strike="noStrike" cap="none" dirty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 impegnati a imparare.”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body" idx="1"/>
          </p:nvPr>
        </p:nvSpPr>
        <p:spPr>
          <a:xfrm>
            <a:off x="457200" y="487680"/>
            <a:ext cx="8226425" cy="609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4572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 sz="1600" b="1" dirty="0">
                <a:latin typeface="Quattrocento Sans"/>
                <a:ea typeface="Quattrocento Sans"/>
                <a:cs typeface="Quattrocento Sans"/>
                <a:sym typeface="Quattrocento Sans"/>
              </a:rPr>
              <a:t>PROGETTO NATI PER LEGGERE 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 per Leggere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è un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programma nazionale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promozione della lettura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rivolto alle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famiglie con bambini in età prescolare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promosso dall’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Associazione Culturale Pediatri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dall’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Associazione Italiana Biblioteche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dal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CSB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Centro per la Salute del Bambino Onlus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Dal 1999,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 per Leggere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ha l'obiettivo di promuovere la lettura in famiglia sin dalla nascita, perché leggere con una certa continuità ai bambini ha una </a:t>
            </a:r>
            <a:r>
              <a:rPr lang="en-US" sz="1800" b="1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positiva influenza sul loro sviluppo intellettivo, linguistico, emotivo e relazionale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con effetti significativi per tutta la vita adulta.</a:t>
            </a:r>
            <a:endParaRPr sz="1050" b="0" dirty="0"/>
          </a:p>
          <a:p>
            <a:pPr marL="4572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Ruolo fondamentale della scuola: </a:t>
            </a:r>
            <a:endParaRPr dirty="0"/>
          </a:p>
          <a:p>
            <a:pPr marL="11430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 Favorire l’incontro dei bambini con i libri nei diversi luoghi della scuola: classe,      biblioteca, salo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ne…</a:t>
            </a: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Stimolare la curiosità nei confronti dei libri</a:t>
            </a:r>
            <a:endParaRPr dirty="0"/>
          </a:p>
          <a:p>
            <a:pPr marL="4572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Sensibilizzare le famiglie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PROGETTO DANZE POPOLARI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(tutti gli alunni della scuola) finanziato dal comune con l’intervento dell’esperta Maria Baffert </a:t>
            </a: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RIFIUTI IN GIOCO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Progetto in collaborazione con Acea (GRATUITO)</a:t>
            </a: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PEDALANDO IN BICICLETTA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(solo i grandi) con esperti esterni (gratuito)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None/>
            </a:pPr>
            <a:endParaRPr sz="1050" dirty="0"/>
          </a:p>
          <a:p>
            <a:pPr marL="11430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-US" sz="1050" dirty="0"/>
              <a:t/>
            </a:r>
            <a:br>
              <a:rPr lang="en-US" sz="1050" dirty="0"/>
            </a:br>
            <a:endParaRPr sz="1600" b="1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684212" y="476250"/>
            <a:ext cx="7999412" cy="564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     PROGETTO YOGA (grandi)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 Verranno affrontati questi 5 punti: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Educazione Posturale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 Educazione al Respiro</a:t>
            </a:r>
            <a:endParaRPr sz="16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3. Educazione delle Emozioni - L’Ascolto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 Educazione al rilassamento e consapevolezza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 Educazione al silenzio</a:t>
            </a:r>
            <a:endParaRPr sz="16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endParaRPr sz="16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PROGETTO CONTINUITA’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 gli alunni cinquenni e le classi prime della  Scuola Primaria</a:t>
            </a:r>
            <a:endParaRPr dirty="0"/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824" y="4609406"/>
            <a:ext cx="2578100" cy="151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 dirty="0">
                <a:solidFill>
                  <a:srgbClr val="16165D"/>
                </a:solidFill>
                <a:latin typeface="Arial"/>
                <a:ea typeface="Arial"/>
                <a:cs typeface="Arial"/>
                <a:sym typeface="Arial"/>
              </a:rPr>
              <a:t>ATTIVITA’ POMERIDIANE: ALUNNI DI 5 ANNI </a:t>
            </a:r>
            <a:endParaRPr dirty="0"/>
          </a:p>
        </p:txBody>
      </p:sp>
      <p:sp>
        <p:nvSpPr>
          <p:cNvPr id="193" name="Google Shape;193;p30"/>
          <p:cNvSpPr/>
          <p:nvPr/>
        </p:nvSpPr>
        <p:spPr>
          <a:xfrm>
            <a:off x="457200" y="1844824"/>
            <a:ext cx="3096344" cy="1938807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AMBITO LOGICO-MATEMATICO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4860032" y="928514"/>
            <a:ext cx="3196520" cy="1832620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AMBITO ARTISTICO/     CREATIVO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4860032" y="3647688"/>
            <a:ext cx="3528392" cy="1920754"/>
          </a:xfrm>
          <a:prstGeom prst="wave">
            <a:avLst>
              <a:gd name="adj1" fmla="val 12500"/>
              <a:gd name="adj2" fmla="val 0"/>
            </a:avLst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AMBITO LINGUISTICO- ESPRESSIVO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0" descr="Il ruolo educativo e la presenza delle scuole dell ..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077072"/>
            <a:ext cx="3754760" cy="203713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body" idx="1"/>
          </p:nvPr>
        </p:nvSpPr>
        <p:spPr>
          <a:xfrm>
            <a:off x="641032" y="350520"/>
            <a:ext cx="8226425" cy="627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16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TUTTE LE ATTIVITA’ PROPOSTE TRARRANNO STIMOLI DALL’AMBIENTE ESTERNO. </a:t>
            </a:r>
            <a:endParaRPr sz="1600" b="0" i="0" u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66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endParaRPr sz="1200" b="0" i="0" u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802080" y="477415"/>
            <a:ext cx="3322712" cy="1994520"/>
          </a:xfrm>
          <a:prstGeom prst="wave">
            <a:avLst>
              <a:gd name="adj1" fmla="val 12500"/>
              <a:gd name="adj2" fmla="val 0"/>
            </a:avLst>
          </a:prstGeom>
          <a:gradFill>
            <a:gsLst>
              <a:gs pos="0">
                <a:srgbClr val="8DFFD8"/>
              </a:gs>
              <a:gs pos="35000">
                <a:srgbClr val="B0FFE2"/>
              </a:gs>
              <a:gs pos="100000">
                <a:srgbClr val="DFFFF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LINGUA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INGLESE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1"/>
          <p:cNvSpPr/>
          <p:nvPr/>
        </p:nvSpPr>
        <p:spPr>
          <a:xfrm>
            <a:off x="5332844" y="2706941"/>
            <a:ext cx="3312368" cy="1850504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INFORMATICA/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c Sans MS"/>
              <a:buNone/>
            </a:pPr>
            <a:r>
              <a:rPr lang="en-US" sz="2000" b="1" dirty="0">
                <a:solidFill>
                  <a:schemeClr val="dk1"/>
                </a:solidFill>
                <a:latin typeface="Comic Sans MS"/>
                <a:sym typeface="Comic Sans MS"/>
              </a:rPr>
              <a:t>CODING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4" name="Google Shape;204;p31" descr="Corso Informatica Avanzato - Mago del P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4548" y="3128645"/>
            <a:ext cx="2517775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 descr="Uk Flag · Free image on Pixab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6747" y="809593"/>
            <a:ext cx="2159000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457200" y="230187"/>
            <a:ext cx="564515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664D"/>
                </a:solidFill>
                <a:latin typeface="Basic"/>
                <a:ea typeface="Basic"/>
                <a:cs typeface="Basic"/>
                <a:sym typeface="Basic"/>
              </a:rPr>
              <a:t>SERVIZI </a:t>
            </a:r>
            <a:br>
              <a:rPr lang="en-US" sz="4400" b="1" i="0" u="none">
                <a:solidFill>
                  <a:srgbClr val="00664D"/>
                </a:solidFill>
                <a:latin typeface="Basic"/>
                <a:ea typeface="Basic"/>
                <a:cs typeface="Basic"/>
                <a:sym typeface="Basic"/>
              </a:rPr>
            </a:br>
            <a:r>
              <a:rPr lang="en-US" sz="4400" b="1" i="0" u="none">
                <a:solidFill>
                  <a:srgbClr val="00664D"/>
                </a:solidFill>
                <a:latin typeface="Basic"/>
                <a:ea typeface="Basic"/>
                <a:cs typeface="Basic"/>
                <a:sym typeface="Basic"/>
              </a:rPr>
              <a:t>DISPONIBILI</a:t>
            </a:r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body" idx="1"/>
          </p:nvPr>
        </p:nvSpPr>
        <p:spPr>
          <a:xfrm>
            <a:off x="454025" y="1600200"/>
            <a:ext cx="8226425" cy="452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C00000"/>
                </a:solidFill>
                <a:latin typeface="Basic"/>
                <a:ea typeface="Basic"/>
                <a:cs typeface="Basic"/>
                <a:sym typeface="Basic"/>
              </a:rPr>
              <a:t>MENSA 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 pasti sono cucinati presso la scuola elementare di San Secondo. Il servizio mensa è curato da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un’associazione di genitori. E’ assicurato il controllo della qualità, nel rispetto della serenità.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 INFO: </a:t>
            </a:r>
            <a:r>
              <a:rPr lang="en-US" sz="1400" b="0" i="0" u="sng" dirty="0">
                <a:solidFill>
                  <a:schemeClr val="hlink"/>
                </a:solidFill>
                <a:hlinkClick r:id="rId3"/>
              </a:rPr>
              <a:t>https://sites.google.com/view/mensascolasticasansecondo</a:t>
            </a:r>
            <a:endParaRPr dirty="0">
              <a:solidFill>
                <a:schemeClr val="dk1"/>
              </a:solidFill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1" i="0" u="none" dirty="0">
              <a:solidFill>
                <a:srgbClr val="C000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C00000"/>
                </a:solidFill>
                <a:latin typeface="Basic"/>
                <a:ea typeface="Basic"/>
                <a:cs typeface="Basic"/>
                <a:sym typeface="Basic"/>
              </a:rPr>
              <a:t>SCUOLABUS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occasione di uscite sul territorio 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(gite, visite) il comune di San Secondo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0" i="0" u="none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mette a disposizione gratuitamente lo scuolabus.</a:t>
            </a:r>
            <a:endParaRPr dirty="0"/>
          </a:p>
          <a:p>
            <a:pPr marL="342900" marR="0" lvl="0" indent="-3429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1" i="0" u="none" dirty="0">
              <a:solidFill>
                <a:srgbClr val="C000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1" i="0" u="none" dirty="0">
              <a:solidFill>
                <a:srgbClr val="C00000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5312" y="0"/>
            <a:ext cx="3005137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3975" y="4005262"/>
            <a:ext cx="4086225" cy="26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7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b="1" i="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LE NOSTRE AULE </a:t>
            </a:r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457200" y="1052512"/>
            <a:ext cx="8226425" cy="523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it-IT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</a:t>
            </a:r>
            <a:endParaRPr sz="3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220125"/>
            <a:ext cx="3539799" cy="32406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4">
            <a:alphaModFix/>
          </a:blip>
          <a:srcRect l="11158" t="11363" r="-2323"/>
          <a:stretch/>
        </p:blipFill>
        <p:spPr>
          <a:xfrm>
            <a:off x="4278700" y="2179030"/>
            <a:ext cx="4123223" cy="336589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00000">
            <a:off x="1173796" y="4823718"/>
            <a:ext cx="1676400" cy="1268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000" y="401125"/>
            <a:ext cx="3518799" cy="43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0800" y="2234925"/>
            <a:ext cx="4707502" cy="353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144" y="4938059"/>
            <a:ext cx="2578100" cy="151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IL SALONE </a:t>
            </a:r>
            <a:endParaRPr dirty="0"/>
          </a:p>
        </p:txBody>
      </p:sp>
      <p:sp>
        <p:nvSpPr>
          <p:cNvPr id="235" name="Google Shape;235;p35"/>
          <p:cNvSpPr txBox="1">
            <a:spLocks noGrp="1"/>
          </p:cNvSpPr>
          <p:nvPr>
            <p:ph type="body" idx="1"/>
          </p:nvPr>
        </p:nvSpPr>
        <p:spPr>
          <a:xfrm>
            <a:off x="168300" y="1125525"/>
            <a:ext cx="8515200" cy="54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/>
              <a:t>                                       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/>
              <a:t>                                 </a:t>
            </a: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500" y="1272775"/>
            <a:ext cx="4111498" cy="308362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37" name="Google Shape;23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050325"/>
            <a:ext cx="4237824" cy="3178376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38" name="Google Shape;23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00000">
            <a:off x="1006156" y="5099882"/>
            <a:ext cx="1676400" cy="1268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title"/>
          </p:nvPr>
        </p:nvSpPr>
        <p:spPr>
          <a:xfrm>
            <a:off x="457200" y="274628"/>
            <a:ext cx="82263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400" b="1">
                <a:solidFill>
                  <a:srgbClr val="FF0066"/>
                </a:solidFill>
              </a:rPr>
              <a:t>ZONA ARMADIETTI</a:t>
            </a:r>
            <a:r>
              <a:rPr lang="en-US"/>
              <a:t> </a:t>
            </a:r>
            <a:endParaRPr/>
          </a:p>
        </p:txBody>
      </p:sp>
      <p:pic>
        <p:nvPicPr>
          <p:cNvPr id="244" name="Google Shape;24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8850" y="2697480"/>
            <a:ext cx="4111498" cy="3083624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245" name="Google Shape;24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363095"/>
            <a:ext cx="4424750" cy="3318551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246" name="Google Shape;24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000" y="4929813"/>
            <a:ext cx="2578100" cy="151358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 NOSTRA SCUOLA </a:t>
            </a:r>
            <a:br>
              <a:rPr lang="en-US" sz="2400" b="1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IL GIARDINO </a:t>
            </a:r>
            <a:endParaRPr dirty="0"/>
          </a:p>
        </p:txBody>
      </p:sp>
      <p:pic>
        <p:nvPicPr>
          <p:cNvPr id="252" name="Google Shape;25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00000">
            <a:off x="7086917" y="5178106"/>
            <a:ext cx="1676400" cy="12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528075" y="2331365"/>
            <a:ext cx="4084674" cy="306045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63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AMBIENTE DI APPRENDIMENTO</a:t>
            </a:r>
            <a:endParaRPr dirty="0"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487362" y="1125537"/>
            <a:ext cx="8226425" cy="532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•"/>
            </a:pPr>
            <a:r>
              <a:rPr lang="en-US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L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 scuola dell’infanzia Colombini ha deciso di seguire i principi pedagogici dell’outdoor education. Sono fondamentalmente due: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l’apprendimento esperienziale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il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“fare”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 il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“pensare”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del bambino sono al centro del processo di apprendimento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2. la pedagogia dei luoghi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riconoscere il valore del luogo come fonte primaria di stimolo per l’apprendimento e come spazio privilegiato per un apprendimento autentico e significativo.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Questo approccio ha l’obiettivo di connettere i bambini con la propria comunità.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 docenti organizzano e definiscono: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L’ambiente fisico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l’organizzazione spaziale e il grado di movimento all’interno/esterno della classe, di eventuale distribuzione e ritiro dei materiali. Vi è una connessione tra il dentro e il fuori, si organizzano gli spazi (interni ed esterni) in modo che i bambini possano trovare vari punti di interesse.  </a:t>
            </a:r>
            <a:endParaRPr dirty="0"/>
          </a:p>
          <a:p>
            <a:pPr marL="342900" marR="0" lvl="0" indent="-215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124744"/>
            <a:ext cx="4206443" cy="315483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59" name="Google Shape;25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4" y="2924944"/>
            <a:ext cx="4168775" cy="312737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60" name="Google Shape;26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891" y="4653136"/>
            <a:ext cx="2578100" cy="151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648703"/>
            <a:ext cx="3986942" cy="322121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66" name="Google Shape;26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0412" y="2780928"/>
            <a:ext cx="3949855" cy="315919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67" name="Google Shape;26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5941" y="4653136"/>
            <a:ext cx="2578100" cy="155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458850" y="611475"/>
            <a:ext cx="8418600" cy="58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CC0000"/>
                </a:solidFill>
              </a:rPr>
              <a:t>Le </a:t>
            </a:r>
            <a:r>
              <a:rPr lang="en-US" b="1" dirty="0" err="1">
                <a:solidFill>
                  <a:srgbClr val="CC0000"/>
                </a:solidFill>
              </a:rPr>
              <a:t>nostre</a:t>
            </a:r>
            <a:r>
              <a:rPr lang="en-US" b="1" dirty="0">
                <a:solidFill>
                  <a:srgbClr val="CC0000"/>
                </a:solidFill>
              </a:rPr>
              <a:t> piante </a:t>
            </a:r>
            <a:r>
              <a:rPr lang="en-US" b="1" dirty="0" err="1">
                <a:solidFill>
                  <a:srgbClr val="CC0000"/>
                </a:solidFill>
              </a:rPr>
              <a:t>aromatiche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73" name="Google Shape;27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850" y="1377900"/>
            <a:ext cx="4016275" cy="494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500" y="2056350"/>
            <a:ext cx="3855249" cy="4401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458850" y="4"/>
            <a:ext cx="82263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700" b="1">
                <a:solidFill>
                  <a:srgbClr val="274E13"/>
                </a:solidFill>
              </a:rPr>
              <a:t>IL NOSTRO AMICO ALBERO: MAESTRO GIGI</a:t>
            </a:r>
            <a:endParaRPr sz="2700" b="1">
              <a:solidFill>
                <a:srgbClr val="274E13"/>
              </a:solidFill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7453" y="1176326"/>
            <a:ext cx="4102176" cy="48854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81" name="Google Shape;281;p41"/>
          <p:cNvSpPr/>
          <p:nvPr/>
        </p:nvSpPr>
        <p:spPr>
          <a:xfrm>
            <a:off x="5090159" y="4499050"/>
            <a:ext cx="274335" cy="30155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1"/>
          <p:cNvSpPr/>
          <p:nvPr/>
        </p:nvSpPr>
        <p:spPr>
          <a:xfrm>
            <a:off x="3496055" y="3926225"/>
            <a:ext cx="301737" cy="38835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1"/>
          <p:cNvSpPr/>
          <p:nvPr/>
        </p:nvSpPr>
        <p:spPr>
          <a:xfrm>
            <a:off x="5810075" y="4084775"/>
            <a:ext cx="261900" cy="22980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1"/>
          <p:cNvSpPr/>
          <p:nvPr/>
        </p:nvSpPr>
        <p:spPr>
          <a:xfrm>
            <a:off x="4231374" y="4243325"/>
            <a:ext cx="274335" cy="30155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1"/>
          <p:cNvSpPr/>
          <p:nvPr/>
        </p:nvSpPr>
        <p:spPr>
          <a:xfrm>
            <a:off x="4505709" y="3895984"/>
            <a:ext cx="274335" cy="30155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1"/>
          <p:cNvSpPr/>
          <p:nvPr/>
        </p:nvSpPr>
        <p:spPr>
          <a:xfrm>
            <a:off x="3975367" y="3766942"/>
            <a:ext cx="274335" cy="30155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1"/>
          <p:cNvSpPr/>
          <p:nvPr/>
        </p:nvSpPr>
        <p:spPr>
          <a:xfrm>
            <a:off x="2900503" y="3977766"/>
            <a:ext cx="327888" cy="285267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6305" y="3926225"/>
            <a:ext cx="274344" cy="243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206375" y="274637"/>
            <a:ext cx="847725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 b="1" i="0" u="none" dirty="0" err="1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Momenti</a:t>
            </a:r>
            <a:r>
              <a:rPr lang="en-US" sz="4000" b="1" i="0" u="none" dirty="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4000" b="1" i="0" u="none" dirty="0" err="1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dedicati</a:t>
            </a:r>
            <a:r>
              <a:rPr lang="en-US" sz="4000" b="1" i="0" u="none" dirty="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4000" b="1" i="0" u="none" dirty="0" err="1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all’igiene</a:t>
            </a:r>
            <a:r>
              <a:rPr lang="en-US" sz="4000" b="1" i="0" u="none" dirty="0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personale</a:t>
            </a:r>
            <a:endParaRPr dirty="0"/>
          </a:p>
        </p:txBody>
      </p:sp>
      <p:pic>
        <p:nvPicPr>
          <p:cNvPr id="294" name="Google Shape;29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4475" y="5373687"/>
            <a:ext cx="2200275" cy="10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75" y="1773237"/>
            <a:ext cx="4159250" cy="3119437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313"/>
              </a:srgbClr>
            </a:outerShdw>
          </a:effectLst>
        </p:spPr>
      </p:pic>
      <p:pic>
        <p:nvPicPr>
          <p:cNvPr id="296" name="Google Shape;29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7900" y="1785937"/>
            <a:ext cx="4141787" cy="3106737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>
            <a:spLocks noGrp="1"/>
          </p:cNvSpPr>
          <p:nvPr>
            <p:ph type="title"/>
          </p:nvPr>
        </p:nvSpPr>
        <p:spPr>
          <a:xfrm>
            <a:off x="468312" y="57150"/>
            <a:ext cx="82804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 dirty="0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Tutti a pranzo!</a:t>
            </a:r>
            <a:endParaRPr dirty="0"/>
          </a:p>
        </p:txBody>
      </p:sp>
      <p:pic>
        <p:nvPicPr>
          <p:cNvPr id="302" name="Google Shape;30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662" y="1125537"/>
            <a:ext cx="5473700" cy="4105275"/>
          </a:xfrm>
          <a:prstGeom prst="rect">
            <a:avLst/>
          </a:prstGeom>
          <a:noFill/>
          <a:ln>
            <a:noFill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</p:pic>
      <p:pic>
        <p:nvPicPr>
          <p:cNvPr id="303" name="Google Shape;30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6312">
            <a:off x="6931780" y="4956173"/>
            <a:ext cx="20510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91512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FFC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…la nostra mensa</a:t>
            </a:r>
            <a:endParaRPr/>
          </a:p>
        </p:txBody>
      </p:sp>
      <p:pic>
        <p:nvPicPr>
          <p:cNvPr id="309" name="Google Shape;30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775" y="5445125"/>
            <a:ext cx="2043112" cy="10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1517650"/>
            <a:ext cx="4248150" cy="3186112"/>
          </a:xfrm>
          <a:prstGeom prst="rect">
            <a:avLst/>
          </a:prstGeom>
          <a:noFill/>
          <a:ln>
            <a:noFill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</p:pic>
      <p:pic>
        <p:nvPicPr>
          <p:cNvPr id="311" name="Google Shape;31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8687" y="2152650"/>
            <a:ext cx="4140200" cy="3103562"/>
          </a:xfrm>
          <a:prstGeom prst="rect">
            <a:avLst/>
          </a:prstGeom>
          <a:noFill/>
          <a:ln>
            <a:noFill/>
          </a:ln>
          <a:effectLst>
            <a:outerShdw blurRad="63500" dist="20000" dir="5400000">
              <a:srgbClr val="000000">
                <a:alpha val="37254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title"/>
          </p:nvPr>
        </p:nvSpPr>
        <p:spPr>
          <a:xfrm>
            <a:off x="468312" y="274637"/>
            <a:ext cx="8215312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Riposo pomeridiano </a:t>
            </a:r>
            <a:endParaRPr/>
          </a:p>
        </p:txBody>
      </p:sp>
      <p:pic>
        <p:nvPicPr>
          <p:cNvPr id="317" name="Google Shape;317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9412" y="5516562"/>
            <a:ext cx="1954212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4188" y="1273175"/>
            <a:ext cx="5632450" cy="422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>
            <a:spLocks noGrp="1"/>
          </p:cNvSpPr>
          <p:nvPr>
            <p:ph type="ctrTitle"/>
          </p:nvPr>
        </p:nvSpPr>
        <p:spPr>
          <a:xfrm>
            <a:off x="468312" y="260350"/>
            <a:ext cx="8345487" cy="99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…il nostro dormitorio</a:t>
            </a:r>
            <a:endParaRPr/>
          </a:p>
        </p:txBody>
      </p:sp>
      <p:sp>
        <p:nvSpPr>
          <p:cNvPr id="324" name="Google Shape;324;p4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lvl="0" indent="-339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0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0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325" name="Google Shape;32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39296">
            <a:off x="7134342" y="5199626"/>
            <a:ext cx="1709144" cy="129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500" y="1635125"/>
            <a:ext cx="4168775" cy="31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3288" y="1965325"/>
            <a:ext cx="4100512" cy="30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8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 NOSTRE PASSEGGIATE </a:t>
            </a:r>
            <a:endParaRPr/>
          </a:p>
        </p:txBody>
      </p:sp>
      <p:pic>
        <p:nvPicPr>
          <p:cNvPr id="333" name="Google Shape;33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29092" y="1795081"/>
            <a:ext cx="4240479" cy="363133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34" name="Google Shape;33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39296">
            <a:off x="6646662" y="4940545"/>
            <a:ext cx="1709144" cy="129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457200" y="836612"/>
            <a:ext cx="8226425" cy="536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•"/>
            </a:pPr>
            <a:r>
              <a:rPr lang="en-US" sz="18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L’AMBIENTE </a:t>
            </a:r>
            <a:r>
              <a:rPr lang="en-US" sz="20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educativo</a:t>
            </a:r>
            <a:r>
              <a:rPr lang="en-US" sz="20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: le metodologie e le modalità di svolgimento delle attività. </a:t>
            </a:r>
            <a:r>
              <a:rPr lang="en-US" sz="2000" dirty="0">
                <a:latin typeface="Quattrocento Sans"/>
                <a:ea typeface="Quattrocento Sans"/>
                <a:cs typeface="Quattrocento Sans"/>
                <a:sym typeface="Quattrocento Sans"/>
              </a:rPr>
              <a:t>L</a:t>
            </a:r>
            <a:r>
              <a:rPr lang="en-US" sz="20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 attività didattiche proposte nell’Outdoor education coinvolgono il corpo e i sensi, introducendo la dimensione dell’attesa, dell’osservazione, della curiosità.  Conciliare i tempi di apprendimento con quelli dell’esperienza comporta quindi la scelta di tempi più lenti e distesi con il raggiungimento di apprendimenti più solidi e radicati che tengano conto degli interessi dei bambini e dei loro suggerimenti per lo sviluppo di percorsi educativo- didattici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•"/>
            </a:pPr>
            <a:r>
              <a:rPr lang="en-US" sz="20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L’ambiente umano:</a:t>
            </a:r>
            <a:r>
              <a:rPr lang="en-US" sz="20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le relazioni sociali fra studenti, fra allievi e docenti e fra docenti e famiglie (la famiglia intesa come parte integrante del processo di apprendimento e di sviluppo delle competenze sociali).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en-US" sz="20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50862" y="1341437"/>
            <a:ext cx="8039100" cy="4781550"/>
          </a:xfrm>
          <a:prstGeom prst="rect">
            <a:avLst/>
          </a:prstGeom>
          <a:noFill/>
          <a:ln>
            <a:noFill/>
          </a:ln>
          <a:effectLst>
            <a:outerShdw blurRad="63500" dist="139700" dir="2700000">
              <a:srgbClr val="333333">
                <a:alpha val="64313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>
            <a:spLocks noGrp="1"/>
          </p:cNvSpPr>
          <p:nvPr>
            <p:ph type="title"/>
          </p:nvPr>
        </p:nvSpPr>
        <p:spPr>
          <a:xfrm>
            <a:off x="438150" y="188912"/>
            <a:ext cx="8226425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rgbClr val="009973"/>
                </a:solidFill>
                <a:latin typeface="Arial"/>
                <a:ea typeface="Arial"/>
                <a:cs typeface="Arial"/>
                <a:sym typeface="Arial"/>
              </a:rPr>
              <a:t>ATTIVITA’ POMERIDIANE </a:t>
            </a:r>
            <a:endParaRPr/>
          </a:p>
        </p:txBody>
      </p:sp>
      <p:pic>
        <p:nvPicPr>
          <p:cNvPr id="345" name="Google Shape;34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125525"/>
            <a:ext cx="2374476" cy="31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8945" y="2021890"/>
            <a:ext cx="2940424" cy="41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6638" y="1125525"/>
            <a:ext cx="2616851" cy="348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4824775"/>
            <a:ext cx="2578100" cy="151358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457200" y="148513"/>
            <a:ext cx="8226425" cy="109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YOGA</a:t>
            </a:r>
            <a:endParaRPr/>
          </a:p>
        </p:txBody>
      </p:sp>
      <p:pic>
        <p:nvPicPr>
          <p:cNvPr id="354" name="Google Shape;354;p5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3327" y="1480806"/>
            <a:ext cx="3549245" cy="30955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5" name="Google Shape;35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1186" y="2427753"/>
            <a:ext cx="4623713" cy="3368718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6" name="Google Shape;356;p50"/>
          <p:cNvSpPr/>
          <p:nvPr/>
        </p:nvSpPr>
        <p:spPr>
          <a:xfrm rot="10800000">
            <a:off x="1187450" y="4005262"/>
            <a:ext cx="431800" cy="287337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0"/>
          <p:cNvSpPr/>
          <p:nvPr/>
        </p:nvSpPr>
        <p:spPr>
          <a:xfrm rot="10800000">
            <a:off x="3322637" y="3798887"/>
            <a:ext cx="366712" cy="301625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0"/>
          <p:cNvSpPr/>
          <p:nvPr/>
        </p:nvSpPr>
        <p:spPr>
          <a:xfrm rot="10800000">
            <a:off x="2555875" y="3949700"/>
            <a:ext cx="292100" cy="325437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0"/>
          <p:cNvSpPr/>
          <p:nvPr/>
        </p:nvSpPr>
        <p:spPr>
          <a:xfrm flipH="1">
            <a:off x="5999162" y="4868862"/>
            <a:ext cx="301625" cy="360362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0"/>
          <p:cNvSpPr/>
          <p:nvPr/>
        </p:nvSpPr>
        <p:spPr>
          <a:xfrm flipH="1">
            <a:off x="7885112" y="4005262"/>
            <a:ext cx="300037" cy="360362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0"/>
          <p:cNvSpPr/>
          <p:nvPr/>
        </p:nvSpPr>
        <p:spPr>
          <a:xfrm flipH="1">
            <a:off x="4716462" y="3500437"/>
            <a:ext cx="241300" cy="206375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0"/>
          <p:cNvSpPr/>
          <p:nvPr/>
        </p:nvSpPr>
        <p:spPr>
          <a:xfrm flipH="1">
            <a:off x="5364162" y="5065712"/>
            <a:ext cx="301625" cy="360362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0"/>
          <p:cNvSpPr/>
          <p:nvPr/>
        </p:nvSpPr>
        <p:spPr>
          <a:xfrm rot="10800000">
            <a:off x="3544039" y="3028581"/>
            <a:ext cx="292100" cy="325437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4964" y="4905012"/>
            <a:ext cx="2373236" cy="1513582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5" name="Google Shape;365;p50"/>
          <p:cNvSpPr/>
          <p:nvPr/>
        </p:nvSpPr>
        <p:spPr>
          <a:xfrm rot="10800000">
            <a:off x="8244637" y="4005081"/>
            <a:ext cx="292100" cy="325437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0"/>
          <p:cNvSpPr/>
          <p:nvPr/>
        </p:nvSpPr>
        <p:spPr>
          <a:xfrm rot="10800000">
            <a:off x="3397249" y="2487293"/>
            <a:ext cx="292100" cy="325437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9912" y="2428059"/>
            <a:ext cx="4623713" cy="3368718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8" name="Google Shape;368;p50"/>
          <p:cNvSpPr/>
          <p:nvPr/>
        </p:nvSpPr>
        <p:spPr>
          <a:xfrm flipH="1">
            <a:off x="7885111" y="3901193"/>
            <a:ext cx="651625" cy="495474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0"/>
          <p:cNvSpPr/>
          <p:nvPr/>
        </p:nvSpPr>
        <p:spPr>
          <a:xfrm flipH="1">
            <a:off x="5941180" y="4868556"/>
            <a:ext cx="400455" cy="316385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0"/>
          <p:cNvSpPr/>
          <p:nvPr/>
        </p:nvSpPr>
        <p:spPr>
          <a:xfrm flipH="1">
            <a:off x="5228278" y="5214029"/>
            <a:ext cx="476624" cy="302798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0"/>
          <p:cNvSpPr/>
          <p:nvPr/>
        </p:nvSpPr>
        <p:spPr>
          <a:xfrm flipH="1">
            <a:off x="4576378" y="4746245"/>
            <a:ext cx="476624" cy="302798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0"/>
          <p:cNvSpPr/>
          <p:nvPr/>
        </p:nvSpPr>
        <p:spPr>
          <a:xfrm rot="10800000">
            <a:off x="4360486" y="3437272"/>
            <a:ext cx="574119" cy="269539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0"/>
          <p:cNvSpPr/>
          <p:nvPr/>
        </p:nvSpPr>
        <p:spPr>
          <a:xfrm rot="10800000">
            <a:off x="740891" y="1412775"/>
            <a:ext cx="433024" cy="494852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0"/>
          <p:cNvSpPr/>
          <p:nvPr/>
        </p:nvSpPr>
        <p:spPr>
          <a:xfrm flipH="1">
            <a:off x="7830370" y="3618787"/>
            <a:ext cx="320208" cy="283396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0"/>
          <p:cNvSpPr/>
          <p:nvPr/>
        </p:nvSpPr>
        <p:spPr>
          <a:xfrm flipH="1">
            <a:off x="5924357" y="3049602"/>
            <a:ext cx="320208" cy="283396"/>
          </a:xfrm>
          <a:custGeom>
            <a:avLst/>
            <a:gdLst/>
            <a:ahLst/>
            <a:cxnLst/>
            <a:rect l="l" t="t" r="r" b="b"/>
            <a:pathLst>
              <a:path w="43200" h="43200" extrusionOk="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 extrusionOk="0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D2D2F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1"/>
          <p:cNvSpPr txBox="1">
            <a:spLocks noGrp="1"/>
          </p:cNvSpPr>
          <p:nvPr>
            <p:ph type="body" idx="1"/>
          </p:nvPr>
        </p:nvSpPr>
        <p:spPr>
          <a:xfrm>
            <a:off x="468300" y="549275"/>
            <a:ext cx="8229600" cy="60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lvl="0" indent="-339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lang="en-US" sz="3200" b="1" i="0" u="none" dirty="0">
                <a:solidFill>
                  <a:srgbClr val="006600"/>
                </a:solidFill>
                <a:latin typeface="Basic"/>
                <a:ea typeface="Basic"/>
                <a:cs typeface="Basic"/>
                <a:sym typeface="Basic"/>
              </a:rPr>
              <a:t>MODALITA' DI ISCRIZIONE</a:t>
            </a:r>
            <a:endParaRPr sz="3200" b="1" i="0" u="none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b="1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700" b="1" dirty="0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rPr>
              <a:t>                    Circolare sul sito della scuola                           </a:t>
            </a:r>
            <a:r>
              <a:rPr lang="en-US" sz="2700" u="sng" dirty="0">
                <a:solidFill>
                  <a:srgbClr val="202124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https://www.icpinerolo2.it</a:t>
            </a:r>
            <a:endParaRPr sz="2700" u="sng" dirty="0">
              <a:solidFill>
                <a:srgbClr val="202124"/>
              </a:solidFill>
              <a:highlight>
                <a:srgbClr val="FFFFFF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700" b="0" i="0" u="none" dirty="0">
                <a:solidFill>
                  <a:srgbClr val="000000"/>
                </a:solidFill>
              </a:rPr>
              <a:t>gennaio 2024 (prenotare telefonicamente al numero 0121-201173 per prendere  un appuntamento)</a:t>
            </a:r>
            <a:endParaRPr sz="2700" b="0" i="0" u="none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700" dirty="0"/>
          </a:p>
          <a:p>
            <a:pPr marL="342900" lvl="0" indent="-339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700" dirty="0"/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2900" b="1" i="0" u="none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 dirty="0">
              <a:solidFill>
                <a:srgbClr val="CCCCFF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0" i="0" u="none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0" i="0" u="none" dirty="0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381" name="Google Shape;381;p51" descr="La prima Parker - Wired.i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968" y="4312528"/>
            <a:ext cx="2592288" cy="1584176"/>
          </a:xfrm>
          <a:prstGeom prst="rect">
            <a:avLst/>
          </a:prstGeom>
          <a:solidFill>
            <a:srgbClr val="ECECEC"/>
          </a:solidFill>
          <a:ln w="101600" cap="sq" cmpd="sng">
            <a:solidFill>
              <a:srgbClr val="FDFD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Cosa serve ... </a:t>
            </a:r>
            <a:br>
              <a:rPr lang="en-US" sz="4400" b="0" i="0" u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387" name="Google Shape;387;p52"/>
          <p:cNvSpPr txBox="1">
            <a:spLocks noGrp="1"/>
          </p:cNvSpPr>
          <p:nvPr>
            <p:ph type="body" idx="1"/>
          </p:nvPr>
        </p:nvSpPr>
        <p:spPr>
          <a:xfrm>
            <a:off x="457200" y="922600"/>
            <a:ext cx="8226300" cy="55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presentarsi il giorno e all’ora dell’appuntamento presso la segreteria didattica situata nel plesso Lauro, via Battitore, angolo via Giustetto – Abbadia Alpina di Pinerolo- con i seguenti documenti:  </a:t>
            </a:r>
            <a:endParaRPr sz="2400" dirty="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Modello di </a:t>
            </a:r>
            <a:r>
              <a:rPr lang="en-US" sz="2400"/>
              <a:t>Domanda compilato </a:t>
            </a:r>
            <a:r>
              <a:rPr lang="en-US" sz="2400" dirty="0"/>
              <a:t>in tutte le sue parti e firmato  </a:t>
            </a:r>
            <a:endParaRPr sz="2400" dirty="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Dichiarazione sulle vaccinazioni eseguite  </a:t>
            </a:r>
            <a:endParaRPr sz="2400" dirty="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dirty="0"/>
              <a:t>n. 2 fotografie dell’alunno formato tessera  fotocopia documenti di riconoscimento (carta d’identità) di entrambi i genitori e tessera sanitaria del/dei minore/i da iscrivere.</a:t>
            </a:r>
            <a:endParaRPr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Si ricorda che è necessario compilare l’anagrafica con i dati di entrambi i genitori. </a:t>
            </a:r>
            <a:endParaRPr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"/>
          <p:cNvSpPr txBox="1">
            <a:spLocks noGrp="1"/>
          </p:cNvSpPr>
          <p:nvPr>
            <p:ph type="body" idx="1"/>
          </p:nvPr>
        </p:nvSpPr>
        <p:spPr>
          <a:xfrm>
            <a:off x="457200" y="476250"/>
            <a:ext cx="8226425" cy="583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Collaborazione con i genitori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docenti ritengono che per poter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raggiungere dei buoni risultati nel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processo di insegnamento –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apprendimento sia determinante l’azione della famiglia.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 Quindi i docenti chiedono: </a:t>
            </a:r>
            <a:r>
              <a:rPr lang="en-US" sz="5400" b="0" i="0" u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collaborazione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>
            <a:spLocks noGrp="1"/>
          </p:cNvSpPr>
          <p:nvPr>
            <p:ph type="body" idx="1"/>
          </p:nvPr>
        </p:nvSpPr>
        <p:spPr>
          <a:xfrm>
            <a:off x="431800" y="720725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lvl="0" indent="-339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rgbClr val="006600"/>
                </a:solidFill>
                <a:latin typeface="Basic"/>
                <a:ea typeface="Basic"/>
                <a:cs typeface="Basic"/>
                <a:sym typeface="Basic"/>
              </a:rPr>
              <a:t> </a:t>
            </a:r>
            <a:r>
              <a:rPr lang="en-US" sz="2800" b="1" i="0" u="none">
                <a:solidFill>
                  <a:srgbClr val="006600"/>
                </a:solidFill>
                <a:latin typeface="Basic"/>
                <a:ea typeface="Basic"/>
                <a:cs typeface="Basic"/>
                <a:sym typeface="Basic"/>
              </a:rPr>
              <a:t>   </a:t>
            </a:r>
            <a:endParaRPr/>
          </a:p>
          <a:p>
            <a:pPr marL="342900" lvl="0" indent="-33972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rgbClr val="006600"/>
                </a:solidFill>
                <a:latin typeface="Basic"/>
                <a:ea typeface="Basic"/>
                <a:cs typeface="Basic"/>
                <a:sym typeface="Basic"/>
              </a:rPr>
              <a:t>GRAZIE PER L'ATTENZIONE!</a:t>
            </a:r>
            <a:endParaRPr/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1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3397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0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 sz="3200" b="0" i="0" u="none">
              <a:solidFill>
                <a:srgbClr val="006600"/>
              </a:solidFill>
              <a:latin typeface="Basic"/>
              <a:ea typeface="Basic"/>
              <a:cs typeface="Basic"/>
              <a:sym typeface="Basic"/>
            </a:endParaRPr>
          </a:p>
        </p:txBody>
      </p:sp>
      <p:pic>
        <p:nvPicPr>
          <p:cNvPr id="398" name="Google Shape;39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2276475"/>
            <a:ext cx="7299325" cy="269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 descr="Marco Caporicci – Cogito ergo sum …liber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87" y="549275"/>
            <a:ext cx="8208962" cy="55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450850" y="844550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 dirty="0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rPr>
              <a:t>IL NOSTRO PLESSO</a:t>
            </a:r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457200" y="1414462"/>
            <a:ext cx="8226425" cy="482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39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1" i="0" u="none" dirty="0">
              <a:solidFill>
                <a:schemeClr val="dk1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marR="0" lvl="0" indent="-33972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rPr>
              <a:t>DOCENTI</a:t>
            </a:r>
            <a:endParaRPr dirty="0"/>
          </a:p>
          <a:p>
            <a:pPr marL="342900" marR="0" lvl="0" indent="-33972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rPr>
              <a:t>4 INSEGNANTI CURRICOLARI</a:t>
            </a:r>
            <a:endParaRPr dirty="0"/>
          </a:p>
          <a:p>
            <a:pPr marL="342900" marR="0" lvl="0" indent="-33972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b="1" dirty="0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rPr>
              <a:t>1 INSEGNANTE DI SOSTEGNO</a:t>
            </a:r>
            <a:endParaRPr dirty="0"/>
          </a:p>
          <a:p>
            <a:pPr marL="342900" marR="0" lvl="0" indent="-33972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1" i="0" u="none" dirty="0">
                <a:solidFill>
                  <a:schemeClr val="dk1"/>
                </a:solidFill>
                <a:latin typeface="Basic"/>
                <a:ea typeface="Basic"/>
                <a:cs typeface="Basic"/>
                <a:sym typeface="Basic"/>
              </a:rPr>
              <a:t>1 INSEGNANTE DI RELIGIONE CATTOLICA</a:t>
            </a:r>
            <a:endParaRPr dirty="0"/>
          </a:p>
          <a:p>
            <a:pPr marL="342900" marR="0" lvl="0" indent="-33972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1" i="0" u="none" dirty="0">
              <a:solidFill>
                <a:srgbClr val="C00000"/>
              </a:solidFill>
              <a:latin typeface="Basic"/>
              <a:ea typeface="Basic"/>
              <a:cs typeface="Basic"/>
              <a:sym typeface="Basic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1" i="0" u="none" dirty="0">
              <a:solidFill>
                <a:srgbClr val="C00000"/>
              </a:solidFill>
              <a:latin typeface="Basic"/>
              <a:ea typeface="Basic"/>
              <a:cs typeface="Basic"/>
              <a:sym typeface="Basic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395287" y="549275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>Due classi </a:t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>Sezione A: Gattini</a:t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dirty="0">
                <a:solidFill>
                  <a:srgbClr val="FF6699"/>
                </a:solidFill>
              </a:rPr>
              <a:t>17</a:t>
            </a: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> alunni</a:t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0" i="0" u="none" dirty="0">
                <a:solidFill>
                  <a:srgbClr val="FF6699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152" name="Google Shape;152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95513" y="2276475"/>
            <a:ext cx="5127625" cy="335121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457200" y="676275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Sezione B: Coccinelle </a:t>
            </a:r>
            <a:br>
              <a:rPr lang="en-US" sz="32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dirty="0">
                <a:solidFill>
                  <a:srgbClr val="FF0000"/>
                </a:solidFill>
              </a:rPr>
              <a:t>17</a:t>
            </a:r>
            <a:r>
              <a:rPr lang="en-US" sz="32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alunni </a:t>
            </a:r>
            <a:endParaRPr dirty="0"/>
          </a:p>
        </p:txBody>
      </p:sp>
      <p:pic>
        <p:nvPicPr>
          <p:cNvPr id="158" name="Google Shape;158;p24" descr="Il rosso scarlatto della coccinella | lanostracommedia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2492896"/>
            <a:ext cx="4320480" cy="300461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611187" y="274637"/>
            <a:ext cx="8226425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1" i="0" u="none">
                <a:solidFill>
                  <a:schemeClr val="accent2"/>
                </a:solidFill>
                <a:latin typeface="Basic"/>
                <a:ea typeface="Basic"/>
                <a:cs typeface="Basic"/>
                <a:sym typeface="Basic"/>
              </a:rPr>
              <a:t>ORARIO DI FUNZIONAMENTO</a:t>
            </a:r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body" idx="1"/>
          </p:nvPr>
        </p:nvSpPr>
        <p:spPr>
          <a:xfrm>
            <a:off x="457200" y="981075"/>
            <a:ext cx="8226300" cy="57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giornata scolastica è così organizzata: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n-US" sz="1600" b="1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8-8,30  </a:t>
            </a: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       </a:t>
            </a:r>
            <a:r>
              <a:rPr lang="en-US" sz="1600" b="1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INGRESSO </a:t>
            </a:r>
            <a:r>
              <a:rPr lang="en-US" sz="1600" i="1" dirty="0">
                <a:latin typeface="Quattrocento Sans"/>
                <a:ea typeface="Quattrocento Sans"/>
                <a:cs typeface="Quattrocento Sans"/>
                <a:sym typeface="Quattrocento Sans"/>
              </a:rPr>
              <a:t>sezione/</a:t>
            </a: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salone 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8,30-9,30    gioco libero in sezione </a:t>
            </a:r>
            <a:r>
              <a:rPr lang="en-US" sz="1600" i="1" dirty="0">
                <a:latin typeface="Quattrocento Sans"/>
                <a:ea typeface="Quattrocento Sans"/>
                <a:cs typeface="Quattrocento Sans"/>
                <a:sym typeface="Quattrocento Sans"/>
              </a:rPr>
              <a:t>attività di routine (appello, calendario, letture, conversazioni)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9,30-10     </a:t>
            </a:r>
            <a:r>
              <a:rPr lang="en-US" sz="1600" i="1" dirty="0">
                <a:latin typeface="Quattrocento Sans"/>
                <a:ea typeface="Quattrocento Sans"/>
                <a:cs typeface="Quattrocento Sans"/>
                <a:sym typeface="Quattrocento Sans"/>
              </a:rPr>
              <a:t>gioco libero in sezione 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.10-10,30   igiene personale prima e dopo lo spuntino di metà mattina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.10,30-11,15  attività in sezione o all'aperto, gioco libero in sezione o all'aperto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.11,15-11,45  igiene personale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en-US" sz="1600" b="1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11,45 USCITA PRIMA DI PRANZO </a:t>
            </a:r>
            <a:endParaRPr sz="16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12-12,30 pranzo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.12,30-12,45 igiene personale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.12,45-13,15 gioco libero in sezione o all'aperto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13,15-13,30 igiene personale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en-US" sz="1600" b="1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13,30 USCITA DOPO PRANZO</a:t>
            </a:r>
            <a:r>
              <a:rPr lang="en-US" sz="1600" b="0" i="1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         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.13,45- 15,15 riposino per i bimbi di tre e quattro anni e attività per i bimbi di cinque anni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.15,15 15,40 igiene personale e preparazione dei bimbi per l'uscita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15,45-16 USCITA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 dirty="0">
                <a:solidFill>
                  <a:schemeClr val="accent2"/>
                </a:solidFill>
                <a:latin typeface="Basic"/>
                <a:ea typeface="Basic"/>
                <a:cs typeface="Basic"/>
                <a:sym typeface="Basic"/>
              </a:rPr>
              <a:t>PROGETTI attivati nel plesso a.s. 2023/2024</a:t>
            </a:r>
            <a:endParaRPr dirty="0"/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1"/>
          </p:nvPr>
        </p:nvSpPr>
        <p:spPr>
          <a:xfrm>
            <a:off x="457200" y="1592317"/>
            <a:ext cx="8226425" cy="486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endParaRPr sz="16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PROGETTO ACCOGLIENZA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(Settembre/Ottobre)</a:t>
            </a:r>
            <a:r>
              <a:rPr lang="en-US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Per i bimbi di 4 e 5 anni ristabilire i legami relazionali con l’ambiente scolastico.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Per i bimbi nuovi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Superare il distacco dalla famiglia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Raggiungere sufficiente autonomia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Conoscere l’ambiente scolastico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Muoversi autonomamente negli spazi della scuola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Superare insicurezze e resistenze 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Riconoscere e accettare semplici regole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Riconoscersi appartenenti ad una sezione e ad un gruppo omogeneo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condividere  giochi- spazi- tempi  con gli altri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☺ Individuare propri stati d’animo ed imparare a gestirli </a:t>
            </a:r>
            <a:b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dirty="0"/>
          </a:p>
          <a:p>
            <a:pPr marL="342900" marR="0" lvl="0" indent="-2540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r>
              <a:rPr lang="en-US" sz="14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   </a:t>
            </a:r>
            <a:endParaRPr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dirty="0">
              <a:solidFill>
                <a:srgbClr val="00B05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dirty="0">
              <a:solidFill>
                <a:srgbClr val="00B05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0" i="0" u="none" dirty="0">
              <a:solidFill>
                <a:srgbClr val="00B05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6425" cy="6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0" i="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en-US" sz="1400" b="0" i="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400" b="0" i="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en-US" sz="1400" b="0" i="0" u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325120" y="142240"/>
            <a:ext cx="8358505" cy="651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PROGETTO EDUCAZIONE CIVICA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Attraverso racconti, conversazioni, riflessioni, attività di routine si svilupperanno due assi tematici :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cittadinanza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sostenibilità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Verranno inoltre valorizzate alcune giornate nazionali:</a:t>
            </a:r>
            <a:endParaRPr sz="1600" b="0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13 novembre giornata della gentilezza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22 Aprile 2024 giornata internazionale della terra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PROGETTO BIBLIOTECA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prestito librario settimanale per i bambini. 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•"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Verrà inoltre allestita una biblioteca con testi a disposizione  dei genitori </a:t>
            </a:r>
            <a:r>
              <a:rPr lang="en-US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sulle esperienze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di scuola outdoor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IRC: </a:t>
            </a:r>
            <a:r>
              <a:rPr lang="en-US" sz="160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-”Insieme </a:t>
            </a:r>
            <a:r>
              <a:rPr lang="en-US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a scuola” che dono stare insieme </a:t>
            </a:r>
            <a:r>
              <a:rPr lang="en-US" sz="160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en-US" sz="160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1600" dirty="0">
                <a:latin typeface="Quattrocento Sans"/>
                <a:ea typeface="Quattrocento Sans"/>
                <a:cs typeface="Quattrocento Sans"/>
                <a:sym typeface="Quattrocento Sans"/>
              </a:rPr>
              <a:t>-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festa: momento di gioia e condivisione. </a:t>
            </a: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1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ATTIVITA’ ALTERNATIVA </a:t>
            </a: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racconti sull’inclusione, Intercultura, amicizia  </a:t>
            </a:r>
            <a:endParaRPr sz="160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en-US" sz="1600" b="0" i="0" u="none" dirty="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16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endParaRPr sz="1400" b="1" i="0" u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1282</Words>
  <Application>Microsoft Office PowerPoint</Application>
  <PresentationFormat>Presentazione su schermo (4:3)</PresentationFormat>
  <Paragraphs>182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4" baseType="lpstr">
      <vt:lpstr>Quattrocento Sans</vt:lpstr>
      <vt:lpstr>Comic Sans MS</vt:lpstr>
      <vt:lpstr>Arial</vt:lpstr>
      <vt:lpstr>Calibri</vt:lpstr>
      <vt:lpstr>Verdana</vt:lpstr>
      <vt:lpstr>Basic</vt:lpstr>
      <vt:lpstr>Times New Roman</vt:lpstr>
      <vt:lpstr>Tema di Office</vt:lpstr>
      <vt:lpstr>SCUOLA DELL’INFANZIA «COLOMBINI»</vt:lpstr>
      <vt:lpstr>AMBIENTE DI APPRENDIMENTO</vt:lpstr>
      <vt:lpstr>Presentazione standard di PowerPoint</vt:lpstr>
      <vt:lpstr>IL NOSTRO PLESSO</vt:lpstr>
      <vt:lpstr>        Due classi  Sezione A: Gattini 17 alunni       </vt:lpstr>
      <vt:lpstr>Sezione B: Coccinelle  17 alunni </vt:lpstr>
      <vt:lpstr>ORARIO DI FUNZIONAMENTO</vt:lpstr>
      <vt:lpstr>PROGETTI attivati nel plesso a.s. 2023/2024</vt:lpstr>
      <vt:lpstr>  </vt:lpstr>
      <vt:lpstr>Presentazione standard di PowerPoint</vt:lpstr>
      <vt:lpstr>Presentazione standard di PowerPoint</vt:lpstr>
      <vt:lpstr>ATTIVITA’ POMERIDIANE: ALUNNI DI 5 ANNI </vt:lpstr>
      <vt:lpstr>Presentazione standard di PowerPoint</vt:lpstr>
      <vt:lpstr>SERVIZI  DISPONIBILI</vt:lpstr>
      <vt:lpstr>LE NOSTRE AULE </vt:lpstr>
      <vt:lpstr>Presentazione standard di PowerPoint</vt:lpstr>
      <vt:lpstr>IL SALONE </vt:lpstr>
      <vt:lpstr>ZONA ARMADIETTI </vt:lpstr>
      <vt:lpstr>LA NOSTRA SCUOLA  IL GIARDINO </vt:lpstr>
      <vt:lpstr>Presentazione standard di PowerPoint</vt:lpstr>
      <vt:lpstr>Presentazione standard di PowerPoint</vt:lpstr>
      <vt:lpstr>Presentazione standard di PowerPoint</vt:lpstr>
      <vt:lpstr>IL NOSTRO AMICO ALBERO: MAESTRO GIGI</vt:lpstr>
      <vt:lpstr>Momenti dedicati all’igiene personale</vt:lpstr>
      <vt:lpstr>Tutti a pranzo!</vt:lpstr>
      <vt:lpstr>…la nostra mensa</vt:lpstr>
      <vt:lpstr>Riposo pomeridiano </vt:lpstr>
      <vt:lpstr>…il nostro dormitorio</vt:lpstr>
      <vt:lpstr>LE NOSTRE PASSEGGIATE </vt:lpstr>
      <vt:lpstr>Presentazione standard di PowerPoint</vt:lpstr>
      <vt:lpstr>ATTIVITA’ POMERIDIANE </vt:lpstr>
      <vt:lpstr>YOGA</vt:lpstr>
      <vt:lpstr>Presentazione standard di PowerPoint</vt:lpstr>
      <vt:lpstr>Cosa serve ... 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PINEROLO II</dc:title>
  <dc:creator>Paola Roggia</dc:creator>
  <cp:lastModifiedBy>Maria Elena Tagnese</cp:lastModifiedBy>
  <cp:revision>28</cp:revision>
  <dcterms:modified xsi:type="dcterms:W3CDTF">2023-12-21T14:07:21Z</dcterms:modified>
</cp:coreProperties>
</file>